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57" r:id="rId2"/>
    <p:sldId id="358" r:id="rId3"/>
    <p:sldId id="258" r:id="rId4"/>
    <p:sldId id="257" r:id="rId5"/>
    <p:sldId id="259" r:id="rId6"/>
    <p:sldId id="260" r:id="rId7"/>
    <p:sldId id="261" r:id="rId8"/>
    <p:sldId id="355" r:id="rId9"/>
    <p:sldId id="263" r:id="rId10"/>
    <p:sldId id="264" r:id="rId11"/>
    <p:sldId id="265" r:id="rId12"/>
    <p:sldId id="339" r:id="rId13"/>
    <p:sldId id="266" r:id="rId14"/>
    <p:sldId id="267" r:id="rId15"/>
    <p:sldId id="268" r:id="rId16"/>
    <p:sldId id="269" r:id="rId17"/>
    <p:sldId id="330" r:id="rId18"/>
    <p:sldId id="270" r:id="rId19"/>
    <p:sldId id="331" r:id="rId20"/>
    <p:sldId id="271" r:id="rId21"/>
    <p:sldId id="334" r:id="rId22"/>
    <p:sldId id="272" r:id="rId23"/>
    <p:sldId id="337" r:id="rId24"/>
    <p:sldId id="273" r:id="rId25"/>
    <p:sldId id="274" r:id="rId26"/>
    <p:sldId id="275" r:id="rId27"/>
    <p:sldId id="356" r:id="rId28"/>
    <p:sldId id="276" r:id="rId29"/>
    <p:sldId id="359" r:id="rId30"/>
    <p:sldId id="361" r:id="rId31"/>
    <p:sldId id="354" r:id="rId32"/>
    <p:sldId id="3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66EE2-5476-445C-B99B-CB9EEEBA5CFE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4811F-14B9-4D0F-8643-E958050C5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565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448EE-3F79-4FBD-847B-150640A71B7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448EE-3F79-4FBD-847B-150640A71B7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448EE-3F79-4FBD-847B-150640A71B7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>
                <a:solidFill>
                  <a:srgbClr val="FFC000"/>
                </a:solidFill>
                <a:latin typeface="Arial" charset="0"/>
              </a:rPr>
              <a:t>So the clinician must be thorough with normal anatomy and variations in canal anatomy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448EE-3F79-4FBD-847B-150640A71B7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448EE-3F79-4FBD-847B-150640A71B7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CT- 4 is used to create the initial </a:t>
            </a:r>
            <a:r>
              <a:rPr lang="en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troughing</a:t>
            </a:r>
            <a:r>
              <a:rPr lang="en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groove to locate an MB 2 canal. The CT – 4 is used in a etching, back and forth action with the water turned off. The assistant applies a steady stream of air to the trough, any pulp tissue present becomes desiccated and turns white. The white line is a virtual road map to the missed canal.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448EE-3F79-4FBD-847B-150640A71B7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448EE-3F79-4FBD-847B-150640A71B7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981201"/>
            <a:ext cx="86360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6576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D1107-8E0F-4782-B954-39D5DFCB8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570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9EA4-1028-471F-854F-3E7F2035E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283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1"/>
            <a:ext cx="27432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1"/>
            <a:ext cx="80264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C692-2F0D-4B45-A96F-378B9C446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143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AC26B-67AA-4899-B438-0CAB3856A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05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62B6B-63B4-4B2D-8076-9BC18228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064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C2BBB-7D68-4301-8E9D-1957CF668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393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70E0-14A7-4276-94AC-B773ED623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276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B2207-2201-45F9-9981-85A01B2BB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051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E467F-1DD0-4FAE-A2AF-557A677D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13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44E27-3089-4DC4-8556-E622ED5A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061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20EEA-CFB1-4D84-9C03-4B4D36D8A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986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114808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1148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D643C72-8AC8-49F3-8F1D-57DE7AB6D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041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2343" y="381001"/>
            <a:ext cx="998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RUNGTA COLLEGE OF DENTAL SCIENCES &amp; RESEARCH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141" y="2467428"/>
            <a:ext cx="8980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TITLE OF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 TOPIC-ENDODONTIC MISHAPS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514" y="5229808"/>
            <a:ext cx="11393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DEPARTMENT OF – CONSERVATIVE DENTISTRY AND ENDODONTICS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81" r="15781"/>
          <a:stretch/>
        </p:blipFill>
        <p:spPr>
          <a:xfrm>
            <a:off x="0" y="-14515"/>
            <a:ext cx="1857828" cy="21145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95863-2509-495E-A4D3-2D1EB08AA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744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6632"/>
            <a:ext cx="8610600" cy="3771912"/>
          </a:xfrm>
        </p:spPr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pPr marL="533400" indent="-533400">
              <a:buFont typeface="Arial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</a:rPr>
              <a:t> Fracture of an instrument</a:t>
            </a:r>
          </a:p>
          <a:p>
            <a:pPr marL="533400" indent="-533400">
              <a:buNone/>
            </a:pPr>
            <a:r>
              <a:rPr lang="en-US" sz="2400" b="1" dirty="0"/>
              <a:t> </a:t>
            </a:r>
          </a:p>
          <a:p>
            <a:pPr marL="533400" indent="-533400">
              <a:buFont typeface="Arial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</a:rPr>
              <a:t>Adverse reactions to medicaments </a:t>
            </a:r>
          </a:p>
          <a:p>
            <a:pPr marL="1295400" lvl="2" indent="-381000"/>
            <a:r>
              <a:rPr lang="en-US" b="1" dirty="0"/>
              <a:t>Local  tissue irritation </a:t>
            </a:r>
          </a:p>
          <a:p>
            <a:pPr marL="1295400" lvl="2" indent="-381000"/>
            <a:r>
              <a:rPr lang="en-US" b="1" dirty="0"/>
              <a:t>Neurotoxic reactions </a:t>
            </a:r>
          </a:p>
          <a:p>
            <a:pPr marL="1295400" lvl="2" indent="-381000"/>
            <a:r>
              <a:rPr lang="en-US" b="1" dirty="0"/>
              <a:t>Allergic reactions</a:t>
            </a:r>
          </a:p>
          <a:p>
            <a:pPr marL="1295400" lvl="2" indent="-381000"/>
            <a:endParaRPr lang="en-US" b="1" dirty="0"/>
          </a:p>
          <a:p>
            <a:pPr marL="1295400" lvl="2" indent="-381000">
              <a:buNone/>
            </a:pPr>
            <a:r>
              <a:rPr lang="en-US" b="1" dirty="0"/>
              <a:t> 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911425" y="3668832"/>
            <a:ext cx="5489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95400" lvl="2" indent="-3810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Arial" charset="0"/>
              </a:rPr>
              <a:t>Overfilling of the root canal</a:t>
            </a:r>
          </a:p>
          <a:p>
            <a:pPr marL="1295400" lvl="2" indent="-3810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92D050"/>
                </a:solidFill>
                <a:latin typeface="Arial" charset="0"/>
              </a:rPr>
              <a:t> </a:t>
            </a:r>
          </a:p>
          <a:p>
            <a:pPr marL="1295400" lvl="2" indent="-3810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Arial" charset="0"/>
              </a:rPr>
              <a:t> Vertical root fractures</a:t>
            </a:r>
            <a:r>
              <a:rPr lang="en-US" sz="2400" dirty="0">
                <a:solidFill>
                  <a:srgbClr val="92D050"/>
                </a:solidFill>
                <a:latin typeface="Arial" charset="0"/>
              </a:rPr>
              <a:t> </a:t>
            </a:r>
            <a:endParaRPr lang="en-US" sz="2400" b="1" dirty="0">
              <a:solidFill>
                <a:srgbClr val="92D05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3912" y="4293096"/>
            <a:ext cx="1584176" cy="5040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Batik Regular" pitchFamily="2" charset="0"/>
              </a:rPr>
              <a:t>Management of a mishap</a:t>
            </a:r>
            <a:endParaRPr lang="en-IN" dirty="0">
              <a:solidFill>
                <a:srgbClr val="FF0000"/>
              </a:solidFill>
              <a:latin typeface="Batik Regula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Recognition</a:t>
            </a:r>
          </a:p>
          <a:p>
            <a:r>
              <a:rPr lang="en-US" dirty="0">
                <a:solidFill>
                  <a:srgbClr val="FFFF00"/>
                </a:solidFill>
              </a:rPr>
              <a:t>Correction</a:t>
            </a:r>
          </a:p>
          <a:p>
            <a:r>
              <a:rPr lang="en-US" dirty="0">
                <a:solidFill>
                  <a:srgbClr val="FFFF00"/>
                </a:solidFill>
              </a:rPr>
              <a:t>Re-evaluation of prognosis</a:t>
            </a:r>
          </a:p>
          <a:p>
            <a:r>
              <a:rPr lang="en-US" dirty="0">
                <a:solidFill>
                  <a:srgbClr val="FFFF00"/>
                </a:solidFill>
              </a:rPr>
              <a:t>According to Cohen these iatrogenic events may be reduced by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3 *T* s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Training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Technique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Technology</a:t>
            </a:r>
          </a:p>
          <a:p>
            <a:pPr>
              <a:buNone/>
            </a:pPr>
            <a:endParaRPr lang="en-IN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9776" y="243308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50800"/>
                <a:solidFill>
                  <a:srgbClr val="000000"/>
                </a:solidFill>
                <a:latin typeface="Arial" charset="0"/>
              </a:rPr>
              <a:t>Access related mishaps</a:t>
            </a:r>
            <a:endParaRPr lang="en-IN" sz="4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3792" y="3017260"/>
            <a:ext cx="3529276" cy="377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3600" b="1" i="1" dirty="0">
                <a:solidFill>
                  <a:srgbClr val="FFC000"/>
                </a:solidFill>
              </a:rPr>
              <a:t>Treating the wrong tooth</a:t>
            </a:r>
            <a:endParaRPr lang="en-IN" sz="3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800" i="1" u="sng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i="1" u="sng" dirty="0">
                <a:solidFill>
                  <a:srgbClr val="FFFF00"/>
                </a:solidFill>
              </a:rPr>
              <a:t>Cause: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Inattention </a:t>
            </a:r>
            <a:endParaRPr lang="en-IN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Misdiagnosis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800" i="1" u="sng" kern="1200" dirty="0">
                <a:solidFill>
                  <a:srgbClr val="FFFF00"/>
                </a:solidFill>
              </a:rPr>
              <a:t>Recognition: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Continuation of symptoms  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After the rubber dam has been removed.</a:t>
            </a:r>
          </a:p>
          <a:p>
            <a:pPr>
              <a:buNone/>
              <a:defRPr/>
            </a:pPr>
            <a:r>
              <a:rPr lang="en-US" sz="2400" dirty="0"/>
              <a:t> </a:t>
            </a:r>
            <a:r>
              <a:rPr lang="en-US" sz="2400" i="1" u="sng" dirty="0">
                <a:solidFill>
                  <a:srgbClr val="FFFF00"/>
                </a:solidFill>
              </a:rPr>
              <a:t>Correction:</a:t>
            </a:r>
          </a:p>
          <a:p>
            <a:pPr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 Appropriate treatment of both teeth.</a:t>
            </a:r>
            <a:endParaRPr lang="en-US" sz="2400" dirty="0"/>
          </a:p>
          <a:p>
            <a:pPr marL="1155700" lvl="1" indent="-228600">
              <a:spcBef>
                <a:spcPts val="505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1155700" algn="l"/>
              </a:tabLst>
            </a:pPr>
            <a:r>
              <a:rPr lang="en-US" sz="2100" spc="-5" dirty="0">
                <a:latin typeface="Calibri"/>
                <a:cs typeface="Calibri"/>
              </a:rPr>
              <a:t>The one </a:t>
            </a:r>
            <a:r>
              <a:rPr lang="en-US" sz="2100" spc="-10" dirty="0">
                <a:latin typeface="Calibri"/>
                <a:cs typeface="Calibri"/>
              </a:rPr>
              <a:t>incorrectly</a:t>
            </a:r>
            <a:r>
              <a:rPr lang="en-US" sz="2100" spc="35" dirty="0">
                <a:latin typeface="Calibri"/>
                <a:cs typeface="Calibri"/>
              </a:rPr>
              <a:t> </a:t>
            </a:r>
            <a:r>
              <a:rPr lang="en-US" sz="2100" spc="-5" dirty="0">
                <a:latin typeface="Calibri"/>
                <a:cs typeface="Calibri"/>
              </a:rPr>
              <a:t>opened</a:t>
            </a:r>
            <a:endParaRPr lang="en-US" sz="2100" dirty="0">
              <a:latin typeface="Calibri"/>
              <a:cs typeface="Calibri"/>
            </a:endParaRPr>
          </a:p>
          <a:p>
            <a:pPr marL="1155700" lvl="1" indent="-228600">
              <a:spcBef>
                <a:spcPts val="505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1155700" algn="l"/>
              </a:tabLst>
            </a:pPr>
            <a:r>
              <a:rPr lang="en-US" sz="2100" spc="-5" dirty="0">
                <a:latin typeface="Calibri"/>
                <a:cs typeface="Calibri"/>
              </a:rPr>
              <a:t>The one with </a:t>
            </a:r>
            <a:r>
              <a:rPr lang="en-US" sz="2100" dirty="0">
                <a:latin typeface="Calibri"/>
                <a:cs typeface="Calibri"/>
              </a:rPr>
              <a:t>the </a:t>
            </a:r>
            <a:r>
              <a:rPr lang="en-US" sz="2100" spc="-5" dirty="0">
                <a:latin typeface="Calibri"/>
                <a:cs typeface="Calibri"/>
              </a:rPr>
              <a:t>original pulpal</a:t>
            </a:r>
            <a:r>
              <a:rPr lang="en-US" sz="2100" spc="30" dirty="0">
                <a:latin typeface="Calibri"/>
                <a:cs typeface="Calibri"/>
              </a:rPr>
              <a:t> </a:t>
            </a:r>
            <a:r>
              <a:rPr lang="en-US" sz="2100" spc="-10" dirty="0">
                <a:latin typeface="Calibri"/>
                <a:cs typeface="Calibri"/>
              </a:rPr>
              <a:t>problem</a:t>
            </a:r>
            <a:endParaRPr lang="en-US" sz="2100" dirty="0">
              <a:latin typeface="Calibri"/>
              <a:cs typeface="Calibri"/>
            </a:endParaRPr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76802" name="Picture 2" descr="http://images.wellcome.ac.uk/indexplus/obf_images/be/66/5134d280d2d7d02ba49b6f11dd50.jpg"/>
          <p:cNvPicPr>
            <a:picLocks noChangeAspect="1" noChangeArrowheads="1"/>
          </p:cNvPicPr>
          <p:nvPr/>
        </p:nvPicPr>
        <p:blipFill>
          <a:blip r:embed="rId3"/>
          <a:srcRect l="15686" t="27344" r="21568" b="10156"/>
          <a:stretch>
            <a:fillRect/>
          </a:stretch>
        </p:blipFill>
        <p:spPr bwMode="auto">
          <a:xfrm>
            <a:off x="6167438" y="2000240"/>
            <a:ext cx="2643174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i="1" u="sng" dirty="0">
                <a:solidFill>
                  <a:srgbClr val="FFFF00"/>
                </a:solidFill>
              </a:rPr>
              <a:t>Prevention:</a:t>
            </a:r>
          </a:p>
          <a:p>
            <a:pPr>
              <a:buClr>
                <a:schemeClr val="accent1">
                  <a:lumMod val="50000"/>
                </a:schemeClr>
              </a:buClr>
              <a:defRPr/>
            </a:pPr>
            <a:r>
              <a:rPr lang="en-US" sz="2400" dirty="0"/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Obtaining as much information as possible</a:t>
            </a:r>
            <a:endParaRPr lang="en-US" sz="2400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Marking the tooth to be treated with a pen before isolating with Rubber dam</a:t>
            </a:r>
            <a:endParaRPr lang="en-US" sz="2400" i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n-IN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6556" t="6720" r="8136" b="23582"/>
          <a:stretch>
            <a:fillRect/>
          </a:stretch>
        </p:blipFill>
        <p:spPr bwMode="auto">
          <a:xfrm>
            <a:off x="3167042" y="3571876"/>
            <a:ext cx="400052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    </a:t>
            </a:r>
            <a:endParaRPr lang="en-US" sz="2800" i="1" u="sng" kern="1200" dirty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800" i="1" u="sng" kern="1200" dirty="0">
                <a:solidFill>
                  <a:srgbClr val="FFFF00"/>
                </a:solidFill>
              </a:rPr>
              <a:t>Cause</a:t>
            </a:r>
          </a:p>
          <a:p>
            <a:pPr>
              <a:buNone/>
              <a:defRPr/>
            </a:pP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</a:rPr>
              <a:t>Anatomical  </a:t>
            </a:r>
          </a:p>
          <a:p>
            <a:pPr>
              <a:buNone/>
              <a:defRPr/>
            </a:pPr>
            <a:r>
              <a:rPr lang="en-US" sz="2400" dirty="0"/>
              <a:t>   -</a:t>
            </a:r>
            <a:r>
              <a:rPr lang="en-US" sz="2000" dirty="0"/>
              <a:t>Some root canals are not easily accessible or readily apparent</a:t>
            </a:r>
            <a:endParaRPr lang="en-US" sz="2000" kern="1200" dirty="0"/>
          </a:p>
          <a:p>
            <a:pPr fontAlgn="auto">
              <a:spcAft>
                <a:spcPts val="0"/>
              </a:spcAft>
              <a:buNone/>
              <a:defRPr/>
            </a:pPr>
            <a:endParaRPr lang="en-US" sz="2400" kern="1200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</a:rPr>
              <a:t>Dentist related</a:t>
            </a:r>
          </a:p>
          <a:p>
            <a:pPr>
              <a:buNone/>
            </a:pPr>
            <a:r>
              <a:rPr lang="en-US" sz="2400" dirty="0"/>
              <a:t>          </a:t>
            </a:r>
            <a:r>
              <a:rPr lang="en-US" sz="2000" dirty="0"/>
              <a:t> - Lack of knowledge about root canal anatomy</a:t>
            </a:r>
          </a:p>
          <a:p>
            <a:pPr>
              <a:buNone/>
            </a:pPr>
            <a:r>
              <a:rPr lang="en-US" sz="2000" dirty="0"/>
              <a:t>  </a:t>
            </a:r>
          </a:p>
          <a:p>
            <a:pPr>
              <a:buNone/>
              <a:defRPr/>
            </a:pPr>
            <a:r>
              <a:rPr lang="en-US" sz="2000" dirty="0"/>
              <a:t>             -Failure to adequately search for these additional canals.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 E.g. : Mesial roots of max. molars and distal roots of mandibular molars </a:t>
            </a:r>
          </a:p>
          <a:p>
            <a:pPr>
              <a:buNone/>
            </a:pPr>
            <a:endParaRPr lang="en-IN" dirty="0">
              <a:solidFill>
                <a:srgbClr val="FFC000"/>
              </a:solidFill>
            </a:endParaRPr>
          </a:p>
        </p:txBody>
      </p:sp>
      <p:pic>
        <p:nvPicPr>
          <p:cNvPr id="4" name="Picture 2" descr="http://www.dentalindia.com/mb2access.jpg"/>
          <p:cNvPicPr>
            <a:picLocks noChangeAspect="1" noChangeArrowheads="1"/>
          </p:cNvPicPr>
          <p:nvPr/>
        </p:nvPicPr>
        <p:blipFill>
          <a:blip r:embed="rId3"/>
          <a:srcRect l="8784" r="7600" b="12939"/>
          <a:stretch>
            <a:fillRect/>
          </a:stretch>
        </p:blipFill>
        <p:spPr bwMode="auto">
          <a:xfrm>
            <a:off x="7869965" y="36931"/>
            <a:ext cx="2786082" cy="2071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3503712" y="323364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  <a:latin typeface="Arial" charset="0"/>
              </a:rPr>
              <a:t> Missed canals</a:t>
            </a:r>
          </a:p>
        </p:txBody>
      </p:sp>
      <p:sp>
        <p:nvSpPr>
          <p:cNvPr id="5" name="object 5"/>
          <p:cNvSpPr/>
          <p:nvPr/>
        </p:nvSpPr>
        <p:spPr>
          <a:xfrm>
            <a:off x="7392145" y="649847"/>
            <a:ext cx="3161771" cy="2392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8256240" y="1700808"/>
            <a:ext cx="580196" cy="936104"/>
          </a:xfrm>
          <a:custGeom>
            <a:avLst/>
            <a:gdLst/>
            <a:ahLst/>
            <a:cxnLst/>
            <a:rect l="l" t="t" r="r" b="b"/>
            <a:pathLst>
              <a:path w="728345" h="1176020">
                <a:moveTo>
                  <a:pt x="575144" y="0"/>
                </a:moveTo>
                <a:lnTo>
                  <a:pt x="188506" y="206857"/>
                </a:lnTo>
                <a:lnTo>
                  <a:pt x="0" y="995222"/>
                </a:lnTo>
                <a:lnTo>
                  <a:pt x="13576" y="1031939"/>
                </a:lnTo>
                <a:lnTo>
                  <a:pt x="34218" y="1068654"/>
                </a:lnTo>
                <a:lnTo>
                  <a:pt x="57687" y="1105368"/>
                </a:lnTo>
                <a:lnTo>
                  <a:pt x="79743" y="1142085"/>
                </a:lnTo>
                <a:lnTo>
                  <a:pt x="181254" y="1175854"/>
                </a:lnTo>
                <a:lnTo>
                  <a:pt x="302996" y="970508"/>
                </a:lnTo>
                <a:lnTo>
                  <a:pt x="329435" y="908604"/>
                </a:lnTo>
                <a:lnTo>
                  <a:pt x="353413" y="851947"/>
                </a:lnTo>
                <a:lnTo>
                  <a:pt x="375262" y="799921"/>
                </a:lnTo>
                <a:lnTo>
                  <a:pt x="431339" y="665481"/>
                </a:lnTo>
                <a:lnTo>
                  <a:pt x="447977" y="625830"/>
                </a:lnTo>
                <a:lnTo>
                  <a:pt x="464140" y="587734"/>
                </a:lnTo>
                <a:lnTo>
                  <a:pt x="480158" y="550579"/>
                </a:lnTo>
                <a:lnTo>
                  <a:pt x="496362" y="513751"/>
                </a:lnTo>
                <a:lnTo>
                  <a:pt x="513083" y="476632"/>
                </a:lnTo>
                <a:lnTo>
                  <a:pt x="530652" y="438610"/>
                </a:lnTo>
                <a:lnTo>
                  <a:pt x="549399" y="399067"/>
                </a:lnTo>
                <a:lnTo>
                  <a:pt x="569655" y="357390"/>
                </a:lnTo>
                <a:lnTo>
                  <a:pt x="591751" y="312964"/>
                </a:lnTo>
                <a:lnTo>
                  <a:pt x="616018" y="265172"/>
                </a:lnTo>
                <a:lnTo>
                  <a:pt x="642787" y="213401"/>
                </a:lnTo>
                <a:lnTo>
                  <a:pt x="672388" y="157035"/>
                </a:lnTo>
                <a:lnTo>
                  <a:pt x="711191" y="110288"/>
                </a:lnTo>
                <a:lnTo>
                  <a:pt x="728332" y="87147"/>
                </a:lnTo>
                <a:lnTo>
                  <a:pt x="575144" y="0"/>
                </a:lnTo>
                <a:close/>
              </a:path>
            </a:pathLst>
          </a:custGeom>
          <a:solidFill>
            <a:srgbClr val="FFC000">
              <a:alpha val="30194"/>
            </a:srgbClr>
          </a:solid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42984"/>
            <a:ext cx="8915400" cy="5086352"/>
          </a:xfrm>
        </p:spPr>
        <p:txBody>
          <a:bodyPr/>
          <a:lstStyle/>
          <a:p>
            <a:pPr lvl="0">
              <a:buNone/>
              <a:defRPr/>
            </a:pPr>
            <a:endParaRPr lang="en-US" sz="2800" i="1" u="sng" dirty="0">
              <a:solidFill>
                <a:srgbClr val="FFFF00"/>
              </a:solidFill>
            </a:endParaRPr>
          </a:p>
          <a:p>
            <a:pPr lvl="0">
              <a:buNone/>
              <a:defRPr/>
            </a:pPr>
            <a:r>
              <a:rPr lang="en-US" sz="2800" i="1" u="sng" dirty="0">
                <a:solidFill>
                  <a:srgbClr val="FFFF00"/>
                </a:solidFill>
              </a:rPr>
              <a:t>Recognition:</a:t>
            </a:r>
          </a:p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During treatment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000" dirty="0"/>
              <a:t>     An instrument or filling material -other than exactly centered in the root- another canal is present.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000" dirty="0"/>
              <a:t>    </a:t>
            </a:r>
            <a:r>
              <a:rPr lang="en-US" sz="2000" dirty="0">
                <a:latin typeface="+mj-lt"/>
              </a:rPr>
              <a:t> High resolution magnification – magnifying loup</a:t>
            </a:r>
            <a:r>
              <a:rPr lang="en-US" sz="2000" dirty="0">
                <a:latin typeface="+mj-lt"/>
                <a:cs typeface="Times New Roman" pitchFamily="18" charset="0"/>
              </a:rPr>
              <a:t>es, microscope, endoscope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000" dirty="0">
                <a:latin typeface="+mj-lt"/>
                <a:cs typeface="Times New Roman" pitchFamily="18" charset="0"/>
              </a:rPr>
              <a:t>     </a:t>
            </a:r>
            <a:r>
              <a:rPr lang="en-US" sz="2000" dirty="0" err="1">
                <a:latin typeface="+mj-lt"/>
                <a:cs typeface="Times New Roman" pitchFamily="18" charset="0"/>
              </a:rPr>
              <a:t>NaOCl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spc="-5" dirty="0">
                <a:latin typeface="+mj-lt"/>
                <a:cs typeface="Times New Roman" pitchFamily="18" charset="0"/>
              </a:rPr>
              <a:t>can </a:t>
            </a:r>
            <a:r>
              <a:rPr lang="en-US" sz="2000" dirty="0">
                <a:latin typeface="+mj-lt"/>
                <a:cs typeface="Times New Roman" pitchFamily="18" charset="0"/>
              </a:rPr>
              <a:t>be </a:t>
            </a:r>
            <a:r>
              <a:rPr lang="en-US" sz="2000" spc="-5" dirty="0">
                <a:latin typeface="+mj-lt"/>
                <a:cs typeface="Times New Roman" pitchFamily="18" charset="0"/>
              </a:rPr>
              <a:t>used </a:t>
            </a:r>
            <a:r>
              <a:rPr lang="en-US" sz="2000" spc="-10" dirty="0">
                <a:latin typeface="+mj-lt"/>
                <a:cs typeface="Times New Roman" pitchFamily="18" charset="0"/>
              </a:rPr>
              <a:t>to detect </a:t>
            </a:r>
            <a:r>
              <a:rPr lang="en-US" sz="2000" spc="-5" dirty="0">
                <a:latin typeface="+mj-lt"/>
                <a:cs typeface="Times New Roman" pitchFamily="18" charset="0"/>
              </a:rPr>
              <a:t>canals </a:t>
            </a:r>
            <a:r>
              <a:rPr lang="en-US" sz="2000" dirty="0">
                <a:latin typeface="+mj-lt"/>
                <a:cs typeface="Times New Roman" pitchFamily="18" charset="0"/>
              </a:rPr>
              <a:t>– </a:t>
            </a:r>
            <a:r>
              <a:rPr lang="en-US" sz="2000" spc="-15" dirty="0">
                <a:latin typeface="+mj-lt"/>
                <a:cs typeface="Times New Roman" pitchFamily="18" charset="0"/>
              </a:rPr>
              <a:t>effervescence</a:t>
            </a:r>
            <a:r>
              <a:rPr lang="en-US" sz="2000" spc="25" dirty="0">
                <a:latin typeface="+mj-lt"/>
                <a:cs typeface="Times New Roman" pitchFamily="18" charset="0"/>
              </a:rPr>
              <a:t> </a:t>
            </a:r>
            <a:r>
              <a:rPr lang="en-US" sz="2000" spc="-25" dirty="0">
                <a:latin typeface="+mj-lt"/>
                <a:cs typeface="Times New Roman" pitchFamily="18" charset="0"/>
              </a:rPr>
              <a:t>test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Post-treatment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en-US" sz="2400" i="1" u="sng" kern="1200" dirty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400" i="1" u="sng" kern="1200" dirty="0">
                <a:solidFill>
                  <a:srgbClr val="FFFF00"/>
                </a:solidFill>
              </a:rPr>
              <a:t>Correction:</a:t>
            </a:r>
          </a:p>
          <a:p>
            <a:pPr lvl="0">
              <a:buFont typeface="Arial" pitchFamily="34" charset="0"/>
              <a:buChar char="•"/>
            </a:pPr>
            <a:r>
              <a:rPr lang="en-US" sz="2000" dirty="0"/>
              <a:t>Re-treatment </a:t>
            </a:r>
            <a:endParaRPr lang="en-US" sz="2000" kern="1200" dirty="0"/>
          </a:p>
          <a:p>
            <a:pPr fontAlgn="auto">
              <a:spcAft>
                <a:spcPts val="0"/>
              </a:spcAft>
              <a:buNone/>
              <a:defRPr/>
            </a:pPr>
            <a:endParaRPr lang="en-US" sz="2400" i="1" u="sng" kern="1200" dirty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400" i="1" u="sng" kern="1200" dirty="0">
                <a:solidFill>
                  <a:srgbClr val="FFFF00"/>
                </a:solidFill>
              </a:rPr>
              <a:t>Prognosis:</a:t>
            </a:r>
          </a:p>
          <a:p>
            <a:pPr lvl="0">
              <a:buFont typeface="Arial" pitchFamily="34" charset="0"/>
              <a:buChar char="•"/>
            </a:pPr>
            <a:r>
              <a:rPr lang="en-US" sz="2000" dirty="0"/>
              <a:t>Decreased</a:t>
            </a:r>
            <a:endParaRPr lang="en-US" sz="2000" i="1" u="sng" kern="1200" dirty="0"/>
          </a:p>
          <a:p>
            <a:pPr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IN" dirty="0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120" y="4266188"/>
            <a:ext cx="3384376" cy="254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bject 4"/>
          <p:cNvSpPr/>
          <p:nvPr/>
        </p:nvSpPr>
        <p:spPr>
          <a:xfrm>
            <a:off x="6456041" y="58753"/>
            <a:ext cx="3747503" cy="2511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282" y="260648"/>
            <a:ext cx="7834362" cy="93434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i="1" u="sng" dirty="0">
                <a:solidFill>
                  <a:srgbClr val="FFFF00"/>
                </a:solidFill>
              </a:rPr>
              <a:t>PREVENTION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rgbClr val="FFC000"/>
                </a:solidFill>
              </a:rPr>
              <a:t>– </a:t>
            </a:r>
          </a:p>
          <a:p>
            <a:pPr>
              <a:buFont typeface="Wingdings" pitchFamily="2" charset="2"/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1)</a:t>
            </a:r>
            <a:r>
              <a:rPr lang="en-US" sz="1800" b="1" dirty="0"/>
              <a:t> Knowledge</a:t>
            </a:r>
          </a:p>
          <a:p>
            <a:pPr marL="241300" indent="-228600">
              <a:spcBef>
                <a:spcPts val="100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sz="1800" b="1" dirty="0">
                <a:latin typeface="Arial" charset="0"/>
              </a:rPr>
              <a:t>      </a:t>
            </a:r>
            <a:r>
              <a:rPr lang="en-US" sz="1800" spc="-5" dirty="0">
                <a:latin typeface="Calibri"/>
                <a:cs typeface="Calibri"/>
              </a:rPr>
              <a:t>Prognosis is reduced </a:t>
            </a:r>
            <a:r>
              <a:rPr lang="en-US" sz="1800" dirty="0">
                <a:latin typeface="Calibri"/>
                <a:cs typeface="Calibri"/>
              </a:rPr>
              <a:t>- </a:t>
            </a:r>
            <a:r>
              <a:rPr lang="en-US" sz="1800" spc="-10" dirty="0">
                <a:latin typeface="Calibri"/>
                <a:cs typeface="Calibri"/>
              </a:rPr>
              <a:t>most </a:t>
            </a:r>
            <a:r>
              <a:rPr lang="en-US" sz="1800" spc="-15" dirty="0">
                <a:latin typeface="Calibri"/>
                <a:cs typeface="Calibri"/>
              </a:rPr>
              <a:t>likely </a:t>
            </a:r>
            <a:r>
              <a:rPr lang="en-US" sz="1800" spc="-10" dirty="0">
                <a:latin typeface="Calibri"/>
                <a:cs typeface="Calibri"/>
              </a:rPr>
              <a:t>result </a:t>
            </a:r>
            <a:r>
              <a:rPr lang="en-US" sz="1800" spc="-5" dirty="0">
                <a:latin typeface="Calibri"/>
                <a:cs typeface="Calibri"/>
              </a:rPr>
              <a:t>in </a:t>
            </a:r>
            <a:r>
              <a:rPr lang="en-US" sz="1800" spc="-10" dirty="0">
                <a:latin typeface="Calibri"/>
                <a:cs typeface="Calibri"/>
              </a:rPr>
              <a:t>treatment</a:t>
            </a:r>
            <a:r>
              <a:rPr lang="en-US" sz="1800" spc="110" dirty="0">
                <a:latin typeface="Calibri"/>
                <a:cs typeface="Calibri"/>
              </a:rPr>
              <a:t> </a:t>
            </a:r>
            <a:r>
              <a:rPr lang="en-US" sz="1800" spc="-15" dirty="0">
                <a:latin typeface="Calibri"/>
                <a:cs typeface="Calibri"/>
              </a:rPr>
              <a:t>failure.</a:t>
            </a:r>
            <a:endParaRPr lang="en-US" sz="1800" dirty="0">
              <a:latin typeface="Calibri"/>
              <a:cs typeface="Calibri"/>
            </a:endParaRPr>
          </a:p>
          <a:p>
            <a:pPr>
              <a:buNone/>
            </a:pP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1738282" y="1500175"/>
            <a:ext cx="7572428" cy="31085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Common variations are..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Maxillary central incisors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- one or more extra canal.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Maxillary first bicuspids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- may be 3 rooted having MB, DB and palatal canals.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Maxillary second bicuspids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- deep canal divisions or multiple apical portals of exit.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Maxillary 1</a:t>
            </a:r>
            <a:r>
              <a:rPr lang="en-US" sz="1600" b="1" baseline="30000" dirty="0">
                <a:solidFill>
                  <a:srgbClr val="FF0000"/>
                </a:solidFill>
                <a:latin typeface="Arial"/>
              </a:rPr>
              <a:t>st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  molar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– MB2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Mandibular incisors-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lingual canal 45% of time.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Mandibular premolars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- frequently hold complex root canal systems.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Mandibular- 1</a:t>
            </a:r>
            <a:r>
              <a:rPr lang="en-US" sz="1600" b="1" baseline="30000" dirty="0">
                <a:solidFill>
                  <a:srgbClr val="FF0000"/>
                </a:solidFill>
                <a:latin typeface="Arial"/>
              </a:rPr>
              <a:t>st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 and 2</a:t>
            </a:r>
            <a:r>
              <a:rPr lang="en-US" sz="1600" b="1" baseline="30000" dirty="0">
                <a:solidFill>
                  <a:srgbClr val="FF0000"/>
                </a:solidFill>
                <a:latin typeface="Arial"/>
              </a:rPr>
              <a:t>nd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- 2 canals in distal root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C – shaped canal in molars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 descr="C:\Users\Shanthi Latha\Documents\Youcam\Downloads\Desktop\pics - mishaps\ranjnafig12.jp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 l="64139" t="21962" r="12037" b="22807"/>
          <a:stretch>
            <a:fillRect/>
          </a:stretch>
        </p:blipFill>
        <p:spPr bwMode="auto">
          <a:xfrm>
            <a:off x="8953520" y="10990"/>
            <a:ext cx="1714480" cy="2275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6940" y="4689302"/>
            <a:ext cx="3619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Image result for extra root canals in all tee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6" y="3298650"/>
            <a:ext cx="4400550" cy="3514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xtra canals in maxillary anterior tee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538" y="234644"/>
            <a:ext cx="7913902" cy="4577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endParaRPr lang="en-US" sz="2400" kern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3)</a:t>
            </a:r>
            <a:r>
              <a:rPr lang="en-US" sz="2000" kern="1200" dirty="0">
                <a:solidFill>
                  <a:schemeClr val="accent1">
                    <a:lumMod val="75000"/>
                  </a:schemeClr>
                </a:solidFill>
              </a:rPr>
              <a:t> Radiographs</a:t>
            </a:r>
          </a:p>
          <a:p>
            <a:pPr>
              <a:buNone/>
            </a:pPr>
            <a:endParaRPr lang="en-I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4034" y="1142984"/>
            <a:ext cx="1507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BBE0E3">
                    <a:lumMod val="75000"/>
                  </a:srgbClr>
                </a:solidFill>
                <a:latin typeface="Arial" charset="0"/>
              </a:rPr>
              <a:t>2) Access </a:t>
            </a:r>
            <a:r>
              <a:rPr lang="en-US" dirty="0">
                <a:solidFill>
                  <a:srgbClr val="BBE0E3">
                    <a:lumMod val="75000"/>
                  </a:srgbClr>
                </a:solidFill>
                <a:latin typeface="Arial" charset="0"/>
              </a:rPr>
              <a:t>- </a:t>
            </a:r>
            <a:endParaRPr lang="en-IN" dirty="0">
              <a:solidFill>
                <a:srgbClr val="BBE0E3">
                  <a:lumMod val="75000"/>
                </a:srgbClr>
              </a:solidFill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7323" b="4167"/>
          <a:stretch>
            <a:fillRect/>
          </a:stretch>
        </p:blipFill>
        <p:spPr bwMode="auto">
          <a:xfrm>
            <a:off x="3738546" y="357167"/>
            <a:ext cx="2862262" cy="2055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 r="51428"/>
          <a:stretch>
            <a:fillRect/>
          </a:stretch>
        </p:blipFill>
        <p:spPr bwMode="auto">
          <a:xfrm>
            <a:off x="4595802" y="2857496"/>
            <a:ext cx="4756150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4694" y="357166"/>
            <a:ext cx="304802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Image result for missed canal radiographic pictu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3800474"/>
            <a:ext cx="4810125" cy="3057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  <a:defRPr/>
            </a:pPr>
            <a:endParaRPr lang="en-US" sz="2000" kern="1200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buNone/>
              <a:defRPr/>
            </a:pPr>
            <a:endParaRPr lang="en-US" sz="2000" kern="1200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buNone/>
              <a:defRPr/>
            </a:pPr>
            <a:endParaRPr lang="en-US" sz="2000" kern="1200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buNone/>
              <a:defRPr/>
            </a:pPr>
            <a:endParaRPr lang="en-US" sz="2000" kern="1200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buNone/>
              <a:defRPr/>
            </a:pPr>
            <a:r>
              <a:rPr lang="en-US" sz="2000" kern="1200" dirty="0">
                <a:solidFill>
                  <a:schemeClr val="accent1">
                    <a:lumMod val="75000"/>
                  </a:schemeClr>
                </a:solidFill>
              </a:rPr>
              <a:t>4)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Using magnifying loupe,  microscope, dyes,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ultrasonics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5) Sodium hypochlorite can aid in the diagnosis of missed or hidden</a:t>
            </a:r>
            <a:r>
              <a:rPr lang="en-IN" sz="2000" b="1" dirty="0"/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canals by means of the effervescence test</a:t>
            </a:r>
            <a:r>
              <a:rPr lang="en-IN" sz="2000" dirty="0"/>
              <a:t> </a:t>
            </a:r>
            <a:r>
              <a:rPr lang="en-IN" sz="2000" dirty="0">
                <a:solidFill>
                  <a:srgbClr val="FFC000"/>
                </a:solidFill>
              </a:rPr>
              <a:t>‘champagne bubble’ test</a:t>
            </a:r>
            <a:endParaRPr lang="en-US" sz="2000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6) </a:t>
            </a:r>
            <a:r>
              <a:rPr lang="en-IN" sz="2000" dirty="0">
                <a:solidFill>
                  <a:schemeClr val="accent1">
                    <a:lumMod val="90000"/>
                  </a:schemeClr>
                </a:solidFill>
              </a:rPr>
              <a:t>Troughing Methods: Using the </a:t>
            </a:r>
            <a:r>
              <a:rPr lang="en-IN" sz="2000" b="1" dirty="0"/>
              <a:t>“WHITE LINE TEST”</a:t>
            </a:r>
            <a:endParaRPr lang="en-IN" sz="2400" b="1" dirty="0"/>
          </a:p>
          <a:p>
            <a:endParaRPr lang="en-IN" dirty="0"/>
          </a:p>
        </p:txBody>
      </p:sp>
      <p:pic>
        <p:nvPicPr>
          <p:cNvPr id="4" name="Picture 4" descr="scan0002"/>
          <p:cNvPicPr>
            <a:picLocks noChangeAspect="1" noChangeArrowheads="1"/>
          </p:cNvPicPr>
          <p:nvPr/>
        </p:nvPicPr>
        <p:blipFill>
          <a:blip r:embed="rId3"/>
          <a:srcRect l="9979" t="14572" r="7692" b="15483"/>
          <a:stretch>
            <a:fillRect/>
          </a:stretch>
        </p:blipFill>
        <p:spPr bwMode="auto">
          <a:xfrm>
            <a:off x="1809721" y="5000636"/>
            <a:ext cx="3241499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21" y="4357694"/>
            <a:ext cx="2286015" cy="1709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Documents and Settings\user\My Documents\101MSDCF\DSC02057.JPG"/>
          <p:cNvPicPr>
            <a:picLocks noChangeAspect="1" noChangeArrowheads="1"/>
          </p:cNvPicPr>
          <p:nvPr/>
        </p:nvPicPr>
        <p:blipFill>
          <a:blip r:embed="rId5" cstate="print"/>
          <a:srcRect l="14384" r="13924" b="11090"/>
          <a:stretch>
            <a:fillRect/>
          </a:stretch>
        </p:blipFill>
        <p:spPr bwMode="auto">
          <a:xfrm>
            <a:off x="8239140" y="4929198"/>
            <a:ext cx="1928858" cy="14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 l="51063" t="6948" r="2450" b="9675"/>
          <a:stretch>
            <a:fillRect/>
          </a:stretch>
        </p:blipFill>
        <p:spPr bwMode="auto">
          <a:xfrm>
            <a:off x="4238612" y="428604"/>
            <a:ext cx="364333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94971" y="609603"/>
            <a:ext cx="9260115" cy="110309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Specific learning Objectives </a:t>
            </a:r>
            <a:endParaRPr lang="en-US" sz="31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11201" y="2612570"/>
          <a:ext cx="10232570" cy="1817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665">
                  <a:extLst>
                    <a:ext uri="{9D8B030D-6E8A-4147-A177-3AD203B41FA5}">
                      <a16:colId xmlns="" xmlns:a16="http://schemas.microsoft.com/office/drawing/2014/main" val="946123654"/>
                    </a:ext>
                  </a:extLst>
                </a:gridCol>
                <a:gridCol w="4459236">
                  <a:extLst>
                    <a:ext uri="{9D8B030D-6E8A-4147-A177-3AD203B41FA5}">
                      <a16:colId xmlns="" xmlns:a16="http://schemas.microsoft.com/office/drawing/2014/main" val="2411658997"/>
                    </a:ext>
                  </a:extLst>
                </a:gridCol>
                <a:gridCol w="3072669">
                  <a:extLst>
                    <a:ext uri="{9D8B030D-6E8A-4147-A177-3AD203B41FA5}">
                      <a16:colId xmlns="" xmlns:a16="http://schemas.microsoft.com/office/drawing/2014/main" val="3411213719"/>
                    </a:ext>
                  </a:extLst>
                </a:gridCol>
              </a:tblGrid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Core areas*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  <a:r>
                        <a:rPr lang="en-US" baseline="0" dirty="0"/>
                        <a:t> 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Category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8424398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Introduction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Cognitive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865725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Psychomotor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9247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Armamentarium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Cognitive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729749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6343" y="4743275"/>
            <a:ext cx="8287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*Subtopic of importance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**  Cognitive, Psychomotor   or Affective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# Must know , Nice to know  &amp; Desire to know </a:t>
            </a:r>
          </a:p>
          <a:p>
            <a:r>
              <a:rPr lang="en-US" sz="2800" dirty="0"/>
              <a:t>( Table to be prepared as per the above format 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5656" y="1878767"/>
            <a:ext cx="9797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end of this presentation the learner is expected to know ;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4717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96" y="500042"/>
            <a:ext cx="8610600" cy="808038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 Damage to existing restoration</a:t>
            </a:r>
            <a:endParaRPr lang="en-IN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5280" indent="-228600">
              <a:spcBef>
                <a:spcPts val="100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335915" algn="l"/>
              </a:tabLst>
            </a:pPr>
            <a:r>
              <a:rPr lang="en-US" sz="2100" spc="-10" dirty="0">
                <a:latin typeface="Calibri"/>
                <a:cs typeface="Calibri"/>
              </a:rPr>
              <a:t>Endo-treatment </a:t>
            </a:r>
            <a:r>
              <a:rPr lang="en-US" sz="2100" spc="-5" dirty="0">
                <a:latin typeface="Calibri"/>
                <a:cs typeface="Calibri"/>
              </a:rPr>
              <a:t>of </a:t>
            </a:r>
            <a:r>
              <a:rPr lang="en-US" sz="2100" dirty="0">
                <a:latin typeface="Calibri"/>
                <a:cs typeface="Calibri"/>
              </a:rPr>
              <a:t>a </a:t>
            </a:r>
            <a:r>
              <a:rPr lang="en-US" sz="2100" spc="-10" dirty="0">
                <a:latin typeface="Calibri"/>
                <a:cs typeface="Calibri"/>
              </a:rPr>
              <a:t>tooth </a:t>
            </a:r>
            <a:r>
              <a:rPr lang="en-US" sz="2100" spc="-5" dirty="0">
                <a:latin typeface="Calibri"/>
                <a:cs typeface="Calibri"/>
              </a:rPr>
              <a:t>with </a:t>
            </a:r>
            <a:r>
              <a:rPr lang="en-US" sz="2100" spc="-10" dirty="0">
                <a:latin typeface="Calibri"/>
                <a:cs typeface="Calibri"/>
              </a:rPr>
              <a:t>existing porcelain </a:t>
            </a:r>
            <a:r>
              <a:rPr lang="en-US" sz="2100" spc="-15" dirty="0">
                <a:latin typeface="Calibri"/>
                <a:cs typeface="Calibri"/>
              </a:rPr>
              <a:t>crown </a:t>
            </a:r>
            <a:r>
              <a:rPr lang="en-US" sz="2100" spc="-5" dirty="0">
                <a:latin typeface="Calibri"/>
                <a:cs typeface="Calibri"/>
              </a:rPr>
              <a:t>is</a:t>
            </a:r>
            <a:r>
              <a:rPr lang="en-US" sz="2100" spc="105" dirty="0">
                <a:latin typeface="Calibri"/>
                <a:cs typeface="Calibri"/>
              </a:rPr>
              <a:t> </a:t>
            </a:r>
            <a:r>
              <a:rPr lang="en-US" sz="2100" spc="-5" dirty="0">
                <a:latin typeface="Calibri"/>
                <a:cs typeface="Calibri"/>
              </a:rPr>
              <a:t>challenging.</a:t>
            </a:r>
            <a:endParaRPr lang="en-US" sz="2100" dirty="0">
              <a:latin typeface="Calibri"/>
              <a:cs typeface="Calibri"/>
            </a:endParaRPr>
          </a:p>
          <a:p>
            <a:pPr>
              <a:buClr>
                <a:srgbClr val="FFFFFF"/>
              </a:buClr>
              <a:buFont typeface="Arial"/>
              <a:buChar char="•"/>
            </a:pPr>
            <a:endParaRPr lang="en-US" sz="2100" dirty="0">
              <a:latin typeface="Times New Roman"/>
              <a:cs typeface="Times New Roman"/>
            </a:endParaRPr>
          </a:p>
          <a:p>
            <a:pPr marL="335280" indent="-228600">
              <a:spcBef>
                <a:spcPts val="1614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335915" algn="l"/>
              </a:tabLst>
            </a:pPr>
            <a:r>
              <a:rPr lang="en-US" sz="2100" spc="-35" dirty="0">
                <a:latin typeface="Calibri"/>
                <a:cs typeface="Calibri"/>
              </a:rPr>
              <a:t>Crown </a:t>
            </a:r>
            <a:r>
              <a:rPr lang="en-US" sz="2100" spc="-15" dirty="0">
                <a:latin typeface="Calibri"/>
                <a:cs typeface="Calibri"/>
              </a:rPr>
              <a:t>may </a:t>
            </a:r>
            <a:r>
              <a:rPr lang="en-US" sz="2100" spc="-5" dirty="0">
                <a:latin typeface="Calibri"/>
                <a:cs typeface="Calibri"/>
              </a:rPr>
              <a:t>chip </a:t>
            </a:r>
            <a:r>
              <a:rPr lang="en-US" sz="2100" spc="-15" dirty="0">
                <a:latin typeface="Calibri"/>
                <a:cs typeface="Calibri"/>
              </a:rPr>
              <a:t>off even </a:t>
            </a:r>
            <a:r>
              <a:rPr lang="en-US" sz="2100" spc="-5" dirty="0">
                <a:latin typeface="Calibri"/>
                <a:cs typeface="Calibri"/>
              </a:rPr>
              <a:t>with </a:t>
            </a:r>
            <a:r>
              <a:rPr lang="en-US" sz="2100" dirty="0">
                <a:latin typeface="Calibri"/>
                <a:cs typeface="Calibri"/>
              </a:rPr>
              <a:t>the </a:t>
            </a:r>
            <a:r>
              <a:rPr lang="en-US" sz="2100" spc="-10" dirty="0">
                <a:latin typeface="Calibri"/>
                <a:cs typeface="Calibri"/>
              </a:rPr>
              <a:t>most careful</a:t>
            </a:r>
            <a:r>
              <a:rPr lang="en-US" sz="2100" spc="-229" dirty="0">
                <a:latin typeface="Calibri"/>
                <a:cs typeface="Calibri"/>
              </a:rPr>
              <a:t> </a:t>
            </a:r>
            <a:r>
              <a:rPr lang="en-US" sz="2100" spc="-10" dirty="0">
                <a:latin typeface="Calibri"/>
                <a:cs typeface="Calibri"/>
              </a:rPr>
              <a:t>approach</a:t>
            </a:r>
            <a:endParaRPr lang="en-US" sz="2100" dirty="0">
              <a:latin typeface="Calibri"/>
              <a:cs typeface="Calibri"/>
            </a:endParaRPr>
          </a:p>
          <a:p>
            <a:pPr marL="2164080" lvl="1" indent="-228600">
              <a:spcBef>
                <a:spcPts val="750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2164715" algn="l"/>
              </a:tabLst>
            </a:pPr>
            <a:r>
              <a:rPr lang="en-US" sz="2100" spc="-5" dirty="0">
                <a:latin typeface="Calibri"/>
                <a:cs typeface="Calibri"/>
              </a:rPr>
              <a:t>While preparing access</a:t>
            </a:r>
            <a:r>
              <a:rPr lang="en-US" sz="2100" spc="15" dirty="0">
                <a:latin typeface="Calibri"/>
                <a:cs typeface="Calibri"/>
              </a:rPr>
              <a:t> </a:t>
            </a:r>
            <a:r>
              <a:rPr lang="en-US" sz="2100" spc="-10" dirty="0">
                <a:latin typeface="Calibri"/>
                <a:cs typeface="Calibri"/>
              </a:rPr>
              <a:t>cavity</a:t>
            </a:r>
            <a:endParaRPr lang="en-US" sz="2100" dirty="0">
              <a:latin typeface="Calibri"/>
              <a:cs typeface="Calibri"/>
            </a:endParaRPr>
          </a:p>
          <a:p>
            <a:pPr marL="2164080" lvl="1" indent="-228600">
              <a:spcBef>
                <a:spcPts val="750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2164715" algn="l"/>
              </a:tabLst>
            </a:pPr>
            <a:r>
              <a:rPr lang="en-US" sz="2100" spc="-5" dirty="0">
                <a:latin typeface="Calibri"/>
                <a:cs typeface="Calibri"/>
              </a:rPr>
              <a:t>Placing rubber </a:t>
            </a:r>
            <a:r>
              <a:rPr lang="en-US" sz="2100" dirty="0">
                <a:latin typeface="Calibri"/>
                <a:cs typeface="Calibri"/>
              </a:rPr>
              <a:t>dam </a:t>
            </a:r>
            <a:r>
              <a:rPr lang="en-US" sz="2100" spc="-5" dirty="0">
                <a:latin typeface="Calibri"/>
                <a:cs typeface="Calibri"/>
              </a:rPr>
              <a:t>clamp on </a:t>
            </a:r>
            <a:r>
              <a:rPr lang="en-US" sz="2100" dirty="0">
                <a:latin typeface="Calibri"/>
                <a:cs typeface="Calibri"/>
              </a:rPr>
              <a:t>the</a:t>
            </a:r>
            <a:r>
              <a:rPr lang="en-US" sz="2100" spc="-15" dirty="0">
                <a:latin typeface="Calibri"/>
                <a:cs typeface="Calibri"/>
              </a:rPr>
              <a:t> </a:t>
            </a:r>
            <a:r>
              <a:rPr lang="en-US" sz="2100" spc="-5" dirty="0">
                <a:latin typeface="Calibri"/>
                <a:cs typeface="Calibri"/>
              </a:rPr>
              <a:t>margins</a:t>
            </a:r>
            <a:endParaRPr lang="en-US" sz="2100" dirty="0">
              <a:latin typeface="Calibri"/>
              <a:cs typeface="Calibri"/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en-US" sz="2800" i="1" u="sng" kern="1200" dirty="0">
              <a:solidFill>
                <a:srgbClr val="FFC000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800" i="1" u="sng" kern="1200" dirty="0">
                <a:solidFill>
                  <a:srgbClr val="FFC000"/>
                </a:solidFill>
              </a:rPr>
              <a:t>Correction: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/>
              <a:t>Bonding composite resin to the crown.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800" i="1" u="sng" kern="1200" dirty="0">
                <a:solidFill>
                  <a:srgbClr val="FFC000"/>
                </a:solidFill>
              </a:rPr>
              <a:t>Prevention :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/>
              <a:t>Avoiding placing clamp directly on the margin  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/>
              <a:t>Remove permanently cemented crown  before treatment</a:t>
            </a:r>
            <a:endParaRPr lang="en-US" sz="2400" kern="1200" dirty="0"/>
          </a:p>
          <a:p>
            <a:pPr>
              <a:buNone/>
            </a:pPr>
            <a:endParaRPr lang="en-IN" dirty="0"/>
          </a:p>
        </p:txBody>
      </p:sp>
      <p:pic>
        <p:nvPicPr>
          <p:cNvPr id="4" name="Picture 3" descr="Picture 002"/>
          <p:cNvPicPr>
            <a:picLocks noChangeAspect="1" noChangeArrowheads="1"/>
          </p:cNvPicPr>
          <p:nvPr/>
        </p:nvPicPr>
        <p:blipFill>
          <a:blip r:embed="rId2"/>
          <a:srcRect l="45430" t="22307" r="24049" b="60103"/>
          <a:stretch>
            <a:fillRect/>
          </a:stretch>
        </p:blipFill>
        <p:spPr bwMode="auto">
          <a:xfrm>
            <a:off x="8073914" y="4006420"/>
            <a:ext cx="2414574" cy="20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572672" y="6167046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Specialist crown pliers can be used to remove restorations </a:t>
            </a:r>
          </a:p>
        </p:txBody>
      </p:sp>
      <p:sp>
        <p:nvSpPr>
          <p:cNvPr id="6" name="object 4"/>
          <p:cNvSpPr/>
          <p:nvPr/>
        </p:nvSpPr>
        <p:spPr>
          <a:xfrm>
            <a:off x="7032104" y="1665733"/>
            <a:ext cx="3456384" cy="234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Other methods</a:t>
            </a:r>
            <a:r>
              <a:rPr lang="en-IN" dirty="0">
                <a:solidFill>
                  <a:srgbClr val="FFC000"/>
                </a:solidFill>
              </a:rPr>
              <a:t/>
            </a:r>
            <a:br>
              <a:rPr lang="en-IN" dirty="0">
                <a:solidFill>
                  <a:srgbClr val="FFC000"/>
                </a:solidFill>
              </a:rPr>
            </a:br>
            <a:endParaRPr lang="en-IN" dirty="0"/>
          </a:p>
        </p:txBody>
      </p:sp>
      <p:pic>
        <p:nvPicPr>
          <p:cNvPr id="4" name="Picture 2" descr="Picture 001"/>
          <p:cNvPicPr>
            <a:picLocks noChangeAspect="1" noChangeArrowheads="1"/>
          </p:cNvPicPr>
          <p:nvPr/>
        </p:nvPicPr>
        <p:blipFill>
          <a:blip r:embed="rId2"/>
          <a:srcRect l="61482" t="48975" r="7045" b="33902"/>
          <a:stretch>
            <a:fillRect/>
          </a:stretch>
        </p:blipFill>
        <p:spPr bwMode="auto">
          <a:xfrm>
            <a:off x="2524101" y="1928803"/>
            <a:ext cx="2111361" cy="1924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666844" y="38576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C000"/>
                </a:solidFill>
                <a:latin typeface="Arial" charset="0"/>
              </a:rPr>
              <a:t>A </a:t>
            </a:r>
            <a:r>
              <a:rPr lang="en-US" b="1" dirty="0" err="1">
                <a:solidFill>
                  <a:srgbClr val="FFC000"/>
                </a:solidFill>
                <a:latin typeface="Arial" charset="0"/>
              </a:rPr>
              <a:t>Coupland's</a:t>
            </a:r>
            <a:r>
              <a:rPr lang="en-US" b="1" dirty="0">
                <a:solidFill>
                  <a:srgbClr val="FFC000"/>
                </a:solidFill>
                <a:latin typeface="Arial" charset="0"/>
              </a:rPr>
              <a:t> chisel should be held firmly in the hand with a forefinger placed near the blade</a:t>
            </a:r>
            <a:endParaRPr lang="en-IN" dirty="0"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b="31732"/>
          <a:stretch>
            <a:fillRect/>
          </a:stretch>
        </p:blipFill>
        <p:spPr bwMode="auto">
          <a:xfrm>
            <a:off x="6840590" y="908720"/>
            <a:ext cx="3071834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2"/>
          <p:cNvPicPr>
            <a:picLocks noChangeAspect="1" noChangeArrowheads="1"/>
          </p:cNvPicPr>
          <p:nvPr/>
        </p:nvPicPr>
        <p:blipFill>
          <a:blip r:embed="rId4"/>
          <a:srcRect l="20494" t="62686" r="46574" b="24254"/>
          <a:stretch>
            <a:fillRect/>
          </a:stretch>
        </p:blipFill>
        <p:spPr bwMode="auto">
          <a:xfrm>
            <a:off x="2309786" y="5000637"/>
            <a:ext cx="2857520" cy="1633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5453058" y="57150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C000"/>
                </a:solidFill>
                <a:latin typeface="Arial" charset="0"/>
              </a:rPr>
              <a:t>A C -T4 tip can be used to remove cement from around the margins of a cast restoration.</a:t>
            </a:r>
          </a:p>
        </p:txBody>
      </p:sp>
      <p:pic>
        <p:nvPicPr>
          <p:cNvPr id="9" name="Picture 5" descr="Picture 004"/>
          <p:cNvPicPr>
            <a:picLocks noChangeAspect="1" noChangeArrowheads="1"/>
          </p:cNvPicPr>
          <p:nvPr/>
        </p:nvPicPr>
        <p:blipFill>
          <a:blip r:embed="rId5"/>
          <a:srcRect l="8699" t="35014" r="59863" b="46774"/>
          <a:stretch>
            <a:fillRect/>
          </a:stretch>
        </p:blipFill>
        <p:spPr>
          <a:xfrm>
            <a:off x="7024694" y="3357562"/>
            <a:ext cx="28956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8024826" y="507207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Sectioning</a:t>
            </a:r>
            <a:endParaRPr lang="en-IN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8496" y="26369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1300" indent="-228600" fontAlgn="base">
              <a:spcBef>
                <a:spcPts val="105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Arial"/>
              <a:buChar char="•"/>
              <a:tabLst>
                <a:tab pos="241300" algn="l"/>
              </a:tabLst>
            </a:pPr>
            <a:r>
              <a:rPr lang="en-US" spc="-30" dirty="0">
                <a:solidFill>
                  <a:srgbClr val="FFFF00"/>
                </a:solidFill>
                <a:latin typeface="Calibri"/>
                <a:cs typeface="Calibri"/>
              </a:rPr>
              <a:t>Remove </a:t>
            </a:r>
            <a:r>
              <a:rPr lang="en-US" spc="-10" dirty="0">
                <a:solidFill>
                  <a:srgbClr val="FFFF00"/>
                </a:solidFill>
                <a:latin typeface="Calibri"/>
                <a:cs typeface="Calibri"/>
              </a:rPr>
              <a:t>crown </a:t>
            </a:r>
            <a:r>
              <a:rPr lang="en-US" spc="-5" dirty="0">
                <a:solidFill>
                  <a:srgbClr val="FFFF00"/>
                </a:solidFill>
                <a:latin typeface="Calibri"/>
                <a:cs typeface="Calibri"/>
              </a:rPr>
              <a:t>with special device called </a:t>
            </a:r>
            <a:r>
              <a:rPr lang="en-US" spc="-5" dirty="0" err="1">
                <a:solidFill>
                  <a:srgbClr val="FFFFFF"/>
                </a:solidFill>
                <a:latin typeface="Calibri"/>
                <a:cs typeface="Calibri"/>
              </a:rPr>
              <a:t>Metalift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pc="-10" dirty="0">
                <a:solidFill>
                  <a:srgbClr val="FFFFFF"/>
                </a:solidFill>
                <a:latin typeface="Calibri"/>
                <a:cs typeface="Calibri"/>
              </a:rPr>
              <a:t>crown 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bridge</a:t>
            </a:r>
            <a:r>
              <a:rPr lang="en-US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880" y="476672"/>
            <a:ext cx="8610600" cy="808038"/>
          </a:xfrm>
        </p:spPr>
        <p:txBody>
          <a:bodyPr/>
          <a:lstStyle/>
          <a:p>
            <a:r>
              <a:rPr lang="en-US" sz="3200" b="1" dirty="0">
                <a:solidFill>
                  <a:srgbClr val="FFC000"/>
                </a:solidFill>
              </a:rPr>
              <a:t> Access cavity perforations</a:t>
            </a:r>
            <a:r>
              <a:rPr lang="en-US" sz="3600" b="1" dirty="0">
                <a:solidFill>
                  <a:srgbClr val="FFC000"/>
                </a:solidFill>
              </a:rPr>
              <a:t/>
            </a:r>
            <a:br>
              <a:rPr lang="en-US" sz="3600" b="1" dirty="0">
                <a:solidFill>
                  <a:srgbClr val="FFC000"/>
                </a:solidFill>
              </a:rPr>
            </a:br>
            <a:endParaRPr lang="en-IN" sz="3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1200" dirty="0"/>
              <a:t>Undesirable communications between the pulp space and the external tooth surface 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en-US" sz="2000" kern="1200" dirty="0"/>
          </a:p>
          <a:p>
            <a:pPr marL="241300" indent="-228600">
              <a:spcBef>
                <a:spcPts val="855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sz="2000" spc="-5" dirty="0">
                <a:latin typeface="+mj-lt"/>
                <a:cs typeface="Calibri"/>
              </a:rPr>
              <a:t>Happens </a:t>
            </a:r>
            <a:r>
              <a:rPr lang="en-US" sz="2000" dirty="0">
                <a:latin typeface="+mj-lt"/>
                <a:cs typeface="Calibri"/>
              </a:rPr>
              <a:t>during the </a:t>
            </a:r>
            <a:r>
              <a:rPr lang="en-US" sz="2000" spc="-10" dirty="0">
                <a:latin typeface="+mj-lt"/>
                <a:cs typeface="Calibri"/>
              </a:rPr>
              <a:t>search </a:t>
            </a:r>
            <a:r>
              <a:rPr lang="en-US" sz="2000" spc="-20" dirty="0">
                <a:latin typeface="+mj-lt"/>
                <a:cs typeface="Calibri"/>
              </a:rPr>
              <a:t>for </a:t>
            </a:r>
            <a:r>
              <a:rPr lang="en-US" sz="2000" spc="-5" dirty="0">
                <a:latin typeface="+mj-lt"/>
                <a:cs typeface="Calibri"/>
              </a:rPr>
              <a:t>canal</a:t>
            </a:r>
            <a:r>
              <a:rPr lang="en-US" sz="2000" spc="5" dirty="0">
                <a:latin typeface="+mj-lt"/>
                <a:cs typeface="Calibri"/>
              </a:rPr>
              <a:t> </a:t>
            </a:r>
            <a:r>
              <a:rPr lang="en-US" sz="2000" spc="-5" dirty="0">
                <a:latin typeface="+mj-lt"/>
                <a:cs typeface="Calibri"/>
              </a:rPr>
              <a:t>orifices.</a:t>
            </a:r>
            <a:endParaRPr lang="en-US" sz="2000" dirty="0">
              <a:latin typeface="+mj-lt"/>
              <a:cs typeface="Calibri"/>
            </a:endParaRPr>
          </a:p>
          <a:p>
            <a:pPr marL="241300" indent="-228600">
              <a:spcBef>
                <a:spcPts val="755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sz="2000" spc="-5" dirty="0">
                <a:latin typeface="+mj-lt"/>
                <a:cs typeface="Calibri"/>
              </a:rPr>
              <a:t>Can occur either </a:t>
            </a:r>
            <a:r>
              <a:rPr lang="en-US" sz="2000" spc="-10" dirty="0">
                <a:latin typeface="+mj-lt"/>
                <a:cs typeface="Calibri"/>
              </a:rPr>
              <a:t>peripherally through </a:t>
            </a:r>
            <a:r>
              <a:rPr lang="en-US" sz="2000" dirty="0">
                <a:latin typeface="+mj-lt"/>
                <a:cs typeface="Calibri"/>
              </a:rPr>
              <a:t>the </a:t>
            </a:r>
            <a:r>
              <a:rPr lang="en-US" sz="2000" spc="-5" dirty="0">
                <a:latin typeface="+mj-lt"/>
                <a:cs typeface="Calibri"/>
              </a:rPr>
              <a:t>sides of </a:t>
            </a:r>
            <a:r>
              <a:rPr lang="en-US" sz="2000" dirty="0">
                <a:latin typeface="+mj-lt"/>
                <a:cs typeface="Calibri"/>
              </a:rPr>
              <a:t>the </a:t>
            </a:r>
            <a:r>
              <a:rPr lang="en-US" sz="2000" spc="-15" dirty="0">
                <a:latin typeface="+mj-lt"/>
                <a:cs typeface="Calibri"/>
              </a:rPr>
              <a:t>crown </a:t>
            </a:r>
            <a:r>
              <a:rPr lang="en-US" sz="2000" spc="-5" dirty="0">
                <a:latin typeface="+mj-lt"/>
                <a:cs typeface="Calibri"/>
              </a:rPr>
              <a:t>or </a:t>
            </a:r>
            <a:r>
              <a:rPr lang="en-US" sz="2000" spc="-10" dirty="0">
                <a:latin typeface="+mj-lt"/>
                <a:cs typeface="Calibri"/>
              </a:rPr>
              <a:t>through</a:t>
            </a:r>
            <a:r>
              <a:rPr lang="en-US" sz="2000" spc="190" dirty="0">
                <a:latin typeface="+mj-lt"/>
                <a:cs typeface="Calibri"/>
              </a:rPr>
              <a:t> </a:t>
            </a:r>
            <a:r>
              <a:rPr lang="en-US" sz="2000" spc="-10" dirty="0">
                <a:latin typeface="+mj-lt"/>
                <a:cs typeface="Calibri"/>
              </a:rPr>
              <a:t>furcation.</a:t>
            </a:r>
            <a:endParaRPr lang="en-US" sz="2000" kern="1200" dirty="0">
              <a:latin typeface="+mj-lt"/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kern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1200" dirty="0"/>
              <a:t>Crown perforations : laterally / furcation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400" b="1" i="1" kern="1200" dirty="0">
                <a:solidFill>
                  <a:srgbClr val="FFC000"/>
                </a:solidFill>
              </a:rPr>
              <a:t>Cause</a:t>
            </a:r>
            <a:r>
              <a:rPr lang="en-US" sz="2400" b="1" kern="1200" dirty="0">
                <a:solidFill>
                  <a:srgbClr val="FFC000"/>
                </a:solidFill>
              </a:rPr>
              <a:t> :</a:t>
            </a:r>
          </a:p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en-US" sz="2000" kern="1200" dirty="0"/>
              <a:t>1.</a:t>
            </a:r>
            <a:r>
              <a:rPr lang="en-US" sz="2800" kern="1200" dirty="0">
                <a:solidFill>
                  <a:srgbClr val="FFC000"/>
                </a:solidFill>
              </a:rPr>
              <a:t> </a:t>
            </a:r>
            <a:r>
              <a:rPr lang="en-US" sz="1800" kern="1200" dirty="0"/>
              <a:t>Failure to identify the angle of  the crown  to the root and  the angle  of  the tooth in the dental arch.</a:t>
            </a:r>
          </a:p>
          <a:p>
            <a:pPr marL="514350" indent="-514350" fontAlgn="auto">
              <a:spcAft>
                <a:spcPts val="0"/>
              </a:spcAft>
              <a:buNone/>
              <a:defRPr/>
            </a:pPr>
            <a:endParaRPr lang="en-US" sz="1800" kern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1200" dirty="0">
                <a:solidFill>
                  <a:srgbClr val="FFC000"/>
                </a:solidFill>
              </a:rPr>
              <a:t>Maxillary lateral incisors and  </a:t>
            </a:r>
            <a:r>
              <a:rPr lang="en-US" sz="2000" kern="1200" dirty="0" err="1">
                <a:solidFill>
                  <a:srgbClr val="FFC000"/>
                </a:solidFill>
              </a:rPr>
              <a:t>mandibular</a:t>
            </a:r>
            <a:r>
              <a:rPr lang="en-US" sz="2000" kern="1200" dirty="0">
                <a:solidFill>
                  <a:srgbClr val="FFC000"/>
                </a:solidFill>
              </a:rPr>
              <a:t> first premolars.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1200" dirty="0">
                <a:solidFill>
                  <a:srgbClr val="FFC000"/>
                </a:solidFill>
              </a:rPr>
              <a:t>Access through crowned teeth.</a:t>
            </a:r>
            <a:endParaRPr lang="en-US" sz="1600" kern="1200" dirty="0">
              <a:solidFill>
                <a:srgbClr val="FFC000"/>
              </a:solidFill>
            </a:endParaRPr>
          </a:p>
          <a:p>
            <a:pPr>
              <a:buNone/>
            </a:pPr>
            <a:endParaRPr lang="en-IN" dirty="0"/>
          </a:p>
        </p:txBody>
      </p:sp>
      <p:pic>
        <p:nvPicPr>
          <p:cNvPr id="5" name="Picture 4" descr="http://www.nature.com/bdj/journal/v198/n3/thumbs/4812037f3th.jpg"/>
          <p:cNvPicPr>
            <a:picLocks noChangeAspect="1" noChangeArrowheads="1"/>
          </p:cNvPicPr>
          <p:nvPr/>
        </p:nvPicPr>
        <p:blipFill>
          <a:blip r:embed="rId3"/>
          <a:srcRect l="19229" r="5769"/>
          <a:stretch>
            <a:fillRect/>
          </a:stretch>
        </p:blipFill>
        <p:spPr bwMode="auto">
          <a:xfrm>
            <a:off x="7558390" y="1857365"/>
            <a:ext cx="2786082" cy="2032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Left Arrow 5"/>
          <p:cNvSpPr/>
          <p:nvPr/>
        </p:nvSpPr>
        <p:spPr>
          <a:xfrm>
            <a:off x="8739206" y="3000372"/>
            <a:ext cx="978408" cy="48463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6710" r="62622"/>
          <a:stretch>
            <a:fillRect/>
          </a:stretch>
        </p:blipFill>
        <p:spPr bwMode="auto">
          <a:xfrm>
            <a:off x="8953520" y="4500570"/>
            <a:ext cx="1571636" cy="21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Users\Shanthi Latha\Documents\Youcam\Downloads\Desktop\pics - mishaps\a_Slide8_1.jpg"/>
          <p:cNvPicPr>
            <a:picLocks noChangeAspect="1" noChangeArrowheads="1"/>
          </p:cNvPicPr>
          <p:nvPr/>
        </p:nvPicPr>
        <p:blipFill>
          <a:blip r:embed="rId5"/>
          <a:srcRect t="12963"/>
          <a:stretch>
            <a:fillRect/>
          </a:stretch>
        </p:blipFill>
        <p:spPr bwMode="auto">
          <a:xfrm>
            <a:off x="5738810" y="5429264"/>
            <a:ext cx="2643206" cy="134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rd_Pic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915" t="-1826" r="51595" b="42221"/>
          <a:stretch>
            <a:fillRect/>
          </a:stretch>
        </p:blipFill>
        <p:spPr>
          <a:xfrm>
            <a:off x="8090865" y="1772816"/>
            <a:ext cx="1859206" cy="1718422"/>
          </a:xfrm>
          <a:noFill/>
          <a:ln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t="9682" r="76" b="1506"/>
          <a:stretch>
            <a:fillRect/>
          </a:stretch>
        </p:blipFill>
        <p:spPr>
          <a:xfrm>
            <a:off x="6379856" y="3995294"/>
            <a:ext cx="4214842" cy="2386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1775520" y="645952"/>
            <a:ext cx="4572000" cy="15491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fontAlgn="base">
              <a:spcBef>
                <a:spcPts val="1860"/>
              </a:spcBef>
              <a:spcAft>
                <a:spcPct val="0"/>
              </a:spcAft>
            </a:pPr>
            <a:r>
              <a:rPr lang="en-US" sz="2400" b="1" spc="-10" dirty="0">
                <a:solidFill>
                  <a:srgbClr val="EBC72D"/>
                </a:solidFill>
                <a:latin typeface="Calibri"/>
                <a:cs typeface="Calibri"/>
              </a:rPr>
              <a:t>Recognition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3335" fontAlgn="base">
              <a:spcBef>
                <a:spcPts val="2014"/>
              </a:spcBef>
              <a:spcAft>
                <a:spcPct val="0"/>
              </a:spcAft>
            </a:pP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access </a:t>
            </a:r>
            <a:r>
              <a:rPr lang="en-US" spc="-10" dirty="0">
                <a:solidFill>
                  <a:srgbClr val="FFFFFF"/>
                </a:solidFill>
                <a:latin typeface="Calibri"/>
                <a:cs typeface="Calibri"/>
              </a:rPr>
              <a:t>cavity </a:t>
            </a:r>
            <a:r>
              <a:rPr lang="en-US" spc="-15" dirty="0">
                <a:solidFill>
                  <a:srgbClr val="FFFFFF"/>
                </a:solidFill>
                <a:latin typeface="Calibri"/>
                <a:cs typeface="Calibri"/>
              </a:rPr>
              <a:t>perforation</a:t>
            </a:r>
            <a:r>
              <a:rPr lang="en-US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  <a:p>
            <a:pPr fontAlgn="base">
              <a:spcBef>
                <a:spcPts val="4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41300" indent="-228600" fontAlgn="base">
              <a:spcBef>
                <a:spcPct val="0"/>
              </a:spcBef>
              <a:spcAft>
                <a:spcPct val="0"/>
              </a:spcAft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b="1" dirty="0">
                <a:solidFill>
                  <a:srgbClr val="FFC000"/>
                </a:solidFill>
                <a:latin typeface="Calibri"/>
                <a:cs typeface="Calibri"/>
              </a:rPr>
              <a:t>Above </a:t>
            </a:r>
            <a:r>
              <a:rPr lang="en-US" b="1" spc="-5" dirty="0">
                <a:solidFill>
                  <a:srgbClr val="FFC000"/>
                </a:solidFill>
                <a:latin typeface="Calibri"/>
                <a:cs typeface="Calibri"/>
              </a:rPr>
              <a:t>PDL</a:t>
            </a:r>
            <a:r>
              <a:rPr lang="en-US" b="1" spc="-4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lang="en-US" b="1" spc="-15" dirty="0">
                <a:solidFill>
                  <a:srgbClr val="FFC000"/>
                </a:solidFill>
                <a:latin typeface="Calibri"/>
                <a:cs typeface="Calibri"/>
              </a:rPr>
              <a:t>attachment</a:t>
            </a:r>
            <a:endParaRPr lang="en-US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00064" y="23518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665" marR="5080" indent="-227965" algn="ctr" fontAlgn="base">
              <a:spcBef>
                <a:spcPts val="100"/>
              </a:spcBef>
              <a:spcAft>
                <a:spcPct val="0"/>
              </a:spcAft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  <a:tab pos="1394460" algn="l"/>
                <a:tab pos="1784985" algn="l"/>
                <a:tab pos="2775585" algn="l"/>
                <a:tab pos="3368040" algn="l"/>
                <a:tab pos="3898900" algn="l"/>
              </a:tabLst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Presence	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f	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lang="en-US" spc="-3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lang="en-US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e	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pc="-25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o	the	acc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en-US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lang="en-US" spc="-10" dirty="0">
                <a:solidFill>
                  <a:srgbClr val="FFFFFF"/>
                </a:solidFill>
                <a:latin typeface="Calibri"/>
                <a:cs typeface="Calibri"/>
              </a:rPr>
              <a:t>indication 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lang="en-US" spc="-5" dirty="0">
                <a:solidFill>
                  <a:srgbClr val="FFFFFF"/>
                </a:solidFill>
                <a:latin typeface="Calibri"/>
                <a:cs typeface="Calibri"/>
              </a:rPr>
              <a:t>accidental</a:t>
            </a:r>
            <a:r>
              <a:rPr lang="en-US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pc="-15" dirty="0">
                <a:solidFill>
                  <a:srgbClr val="FFFFFF"/>
                </a:solidFill>
                <a:latin typeface="Calibri"/>
                <a:cs typeface="Calibri"/>
              </a:rPr>
              <a:t>perforation.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5520" y="3371804"/>
            <a:ext cx="4572000" cy="14875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1300" indent="-228600" fontAlgn="base">
              <a:spcBef>
                <a:spcPts val="855"/>
              </a:spcBef>
              <a:spcAft>
                <a:spcPct val="0"/>
              </a:spcAft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sz="2100" b="1" spc="-20" dirty="0">
                <a:solidFill>
                  <a:srgbClr val="FFC000"/>
                </a:solidFill>
                <a:latin typeface="Calibri"/>
                <a:cs typeface="Calibri"/>
              </a:rPr>
              <a:t>Into</a:t>
            </a:r>
            <a:r>
              <a:rPr lang="en-US" sz="2100" b="1" spc="1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lang="en-US" sz="2100" b="1" spc="-5" dirty="0">
                <a:solidFill>
                  <a:srgbClr val="FFC000"/>
                </a:solidFill>
                <a:latin typeface="Calibri"/>
                <a:cs typeface="Calibri"/>
              </a:rPr>
              <a:t>PDL</a:t>
            </a:r>
            <a:endParaRPr lang="en-US" sz="2100" dirty="0">
              <a:solidFill>
                <a:srgbClr val="FFC000"/>
              </a:solidFill>
              <a:latin typeface="Calibri"/>
              <a:cs typeface="Calibri"/>
            </a:endParaRPr>
          </a:p>
          <a:p>
            <a:pPr marL="697865" marR="5080" lvl="1" indent="-227965" algn="ctr" fontAlgn="base">
              <a:spcBef>
                <a:spcPts val="755"/>
              </a:spcBef>
              <a:spcAft>
                <a:spcPct val="0"/>
              </a:spcAft>
              <a:buClr>
                <a:srgbClr val="FFFFFF"/>
              </a:buClr>
              <a:buSzPct val="69047"/>
              <a:buFont typeface="Arial"/>
              <a:buChar char="•"/>
              <a:tabLst>
                <a:tab pos="698500" algn="l"/>
              </a:tabLst>
            </a:pPr>
            <a:r>
              <a:rPr lang="en-US" sz="2100" spc="-5" dirty="0">
                <a:solidFill>
                  <a:srgbClr val="FFFFFF"/>
                </a:solidFill>
                <a:latin typeface="Calibri"/>
                <a:cs typeface="Calibri"/>
              </a:rPr>
              <a:t>Bleeding </a:t>
            </a:r>
            <a:r>
              <a:rPr lang="en-US" sz="2100" spc="-15" dirty="0">
                <a:solidFill>
                  <a:srgbClr val="FFFFFF"/>
                </a:solidFill>
                <a:latin typeface="Calibri"/>
                <a:cs typeface="Calibri"/>
              </a:rPr>
              <a:t>into </a:t>
            </a:r>
            <a:r>
              <a:rPr lang="en-US" sz="21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US" sz="2100" spc="-5" dirty="0">
                <a:solidFill>
                  <a:srgbClr val="FFFFFF"/>
                </a:solidFill>
                <a:latin typeface="Calibri"/>
                <a:cs typeface="Calibri"/>
              </a:rPr>
              <a:t>access </a:t>
            </a:r>
            <a:r>
              <a:rPr lang="en-US" sz="2100" spc="-10" dirty="0">
                <a:solidFill>
                  <a:srgbClr val="FFFFFF"/>
                </a:solidFill>
                <a:latin typeface="Calibri"/>
                <a:cs typeface="Calibri"/>
              </a:rPr>
              <a:t>cavity </a:t>
            </a:r>
            <a:r>
              <a:rPr lang="en-US" sz="2100" spc="-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lang="en-US" sz="2100" spc="-10" dirty="0">
                <a:solidFill>
                  <a:srgbClr val="FFFFFF"/>
                </a:solidFill>
                <a:latin typeface="Calibri"/>
                <a:cs typeface="Calibri"/>
              </a:rPr>
              <a:t>often </a:t>
            </a:r>
            <a:r>
              <a:rPr lang="en-US" sz="21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US" sz="2100" spc="-20" dirty="0">
                <a:solidFill>
                  <a:srgbClr val="FFFFFF"/>
                </a:solidFill>
                <a:latin typeface="Calibri"/>
                <a:cs typeface="Calibri"/>
              </a:rPr>
              <a:t>first </a:t>
            </a:r>
            <a:r>
              <a:rPr lang="en-US" sz="2100" spc="-10" dirty="0">
                <a:solidFill>
                  <a:srgbClr val="FFFFFF"/>
                </a:solidFill>
                <a:latin typeface="Calibri"/>
                <a:cs typeface="Calibri"/>
              </a:rPr>
              <a:t>indication </a:t>
            </a:r>
            <a:r>
              <a:rPr lang="en-US" sz="21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lang="en-US" sz="2100" spc="-15" dirty="0">
                <a:solidFill>
                  <a:srgbClr val="FFFFFF"/>
                </a:solidFill>
                <a:latin typeface="Calibri"/>
                <a:cs typeface="Calibri"/>
              </a:rPr>
              <a:t>an  </a:t>
            </a:r>
            <a:r>
              <a:rPr lang="en-US" sz="2100" spc="-5" dirty="0">
                <a:solidFill>
                  <a:srgbClr val="FFFFFF"/>
                </a:solidFill>
                <a:latin typeface="Calibri"/>
                <a:cs typeface="Calibri"/>
              </a:rPr>
              <a:t>accidental</a:t>
            </a:r>
            <a:r>
              <a:rPr lang="en-US" sz="2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100" spc="-15" dirty="0">
                <a:solidFill>
                  <a:srgbClr val="FFFFFF"/>
                </a:solidFill>
                <a:latin typeface="Calibri"/>
                <a:cs typeface="Calibri"/>
              </a:rPr>
              <a:t>perforation.</a:t>
            </a:r>
            <a:endParaRPr lang="en-US" sz="21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28837" y="186578"/>
            <a:ext cx="2667364" cy="1996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3789420" y="4859390"/>
            <a:ext cx="2590437" cy="1894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620688"/>
            <a:ext cx="8610600" cy="4800600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kern="1200" dirty="0">
                <a:solidFill>
                  <a:srgbClr val="FFC000"/>
                </a:solidFill>
              </a:rPr>
              <a:t>Other methods for Recognition:</a:t>
            </a:r>
          </a:p>
          <a:p>
            <a:pPr lvl="0">
              <a:buFont typeface="Arial" pitchFamily="34" charset="0"/>
              <a:buChar char="•"/>
            </a:pPr>
            <a:r>
              <a:rPr lang="en-US" sz="2800" kern="1200" dirty="0"/>
              <a:t>Bleeding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kern="1200" dirty="0"/>
              <a:t>Pain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kern="1200" dirty="0"/>
              <a:t>Leakage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kern="1200" dirty="0"/>
              <a:t>Apex locator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kern="1200" dirty="0"/>
              <a:t>Radiograph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Paper point</a:t>
            </a:r>
            <a:endParaRPr lang="en-IN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29106"/>
          <a:stretch>
            <a:fillRect/>
          </a:stretch>
        </p:blipFill>
        <p:spPr bwMode="auto">
          <a:xfrm>
            <a:off x="5953124" y="5000636"/>
            <a:ext cx="1857388" cy="164307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5" name="Picture 2" descr="C:\Users\Shanthi Latha\Documents\Youcam\Downloads\Desktop\CAMERA 2\014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8274" t="40530" r="10938" b="25142"/>
          <a:stretch>
            <a:fillRect/>
          </a:stretch>
        </p:blipFill>
        <p:spPr bwMode="auto">
          <a:xfrm>
            <a:off x="2881291" y="5214950"/>
            <a:ext cx="2571767" cy="128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6" y="1857364"/>
            <a:ext cx="2286016" cy="145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http://www.clearlakeendo.com/apex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7953388" y="3429000"/>
            <a:ext cx="2214578" cy="2264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Documents and Settings\user\My Documents\101MSDCF\DSC02065.JPG"/>
          <p:cNvPicPr>
            <a:picLocks noChangeAspect="1" noChangeArrowheads="1"/>
          </p:cNvPicPr>
          <p:nvPr/>
        </p:nvPicPr>
        <p:blipFill>
          <a:blip r:embed="rId6" cstate="print"/>
          <a:srcRect l="15491" r="14737" b="16274"/>
          <a:stretch>
            <a:fillRect/>
          </a:stretch>
        </p:blipFill>
        <p:spPr bwMode="auto">
          <a:xfrm>
            <a:off x="4524364" y="1357298"/>
            <a:ext cx="2143140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Correction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/>
              <a:t>Amalgam</a:t>
            </a:r>
            <a:endParaRPr lang="en-IN" sz="2400" kern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/>
              <a:t>Calcium hydroxide paste</a:t>
            </a:r>
            <a:endParaRPr lang="en-IN" sz="2400" kern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/>
              <a:t>Super EBA</a:t>
            </a:r>
            <a:endParaRPr lang="en-IN" sz="2400" kern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/>
              <a:t>Glass ionomer cement</a:t>
            </a:r>
            <a:endParaRPr lang="en-IN" sz="2400" kern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/>
              <a:t>Gutta-percha</a:t>
            </a:r>
            <a:endParaRPr lang="en-IN" sz="2400" kern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/>
              <a:t>Tricalcium phosphate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IRM</a:t>
            </a:r>
            <a:endParaRPr lang="en-IN" sz="2400" kern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/>
              <a:t>Mineral trioxide aggregate (MTA)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 err="1"/>
              <a:t>Biodentine</a:t>
            </a:r>
            <a:endParaRPr lang="en-IN" sz="2400" dirty="0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5840" y="357166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C:\Users\Shanthi Latha\Documents\Youcam\Downloads\Desktop\pics - mishaps\mishaps images\GreyMT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2976" y="476672"/>
            <a:ext cx="285752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Image result for biodent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52" y="3068961"/>
            <a:ext cx="3539792" cy="18741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odentine-mixing-demonstrati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652" y="1340768"/>
            <a:ext cx="5704098" cy="3802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/>
          <p:cNvSpPr/>
          <p:nvPr/>
        </p:nvSpPr>
        <p:spPr>
          <a:xfrm>
            <a:off x="8238834" y="1"/>
            <a:ext cx="2429167" cy="2142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8238834" y="3460734"/>
            <a:ext cx="2429167" cy="282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4840240" y="6541467"/>
            <a:ext cx="283209" cy="21396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5400" fontAlgn="base">
              <a:lnSpc>
                <a:spcPts val="1810"/>
              </a:lnSpc>
              <a:spcBef>
                <a:spcPct val="0"/>
              </a:spcBef>
              <a:spcAft>
                <a:spcPct val="0"/>
              </a:spcAft>
            </a:pPr>
            <a:fld id="{81D60167-4931-47E6-BA6A-407CBD079E47}" type="slidenum">
              <a:rPr dirty="0">
                <a:solidFill>
                  <a:srgbClr val="000000"/>
                </a:solidFill>
                <a:latin typeface="Arial" charset="0"/>
              </a:rPr>
              <a:pPr marL="25400" fontAlgn="base">
                <a:lnSpc>
                  <a:spcPts val="1810"/>
                </a:lnSpc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1703514" y="1071444"/>
            <a:ext cx="6535320" cy="5378908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40665" marR="6985" indent="-227965" fontAlgn="base">
              <a:lnSpc>
                <a:spcPts val="2020"/>
              </a:lnSpc>
              <a:spcBef>
                <a:spcPts val="580"/>
              </a:spcBef>
              <a:spcAft>
                <a:spcPct val="0"/>
              </a:spcAft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Coronal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walls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above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alveolar crest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repaired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intracoronally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without 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surgical intervention.</a:t>
            </a:r>
            <a:endParaRPr sz="2100" dirty="0">
              <a:solidFill>
                <a:srgbClr val="FFFFFF"/>
              </a:solidFill>
              <a:latin typeface="Calibri"/>
              <a:cs typeface="Calibri"/>
            </a:endParaRPr>
          </a:p>
          <a:p>
            <a:pPr fontAlgn="base">
              <a:spcBef>
                <a:spcPts val="10"/>
              </a:spcBef>
              <a:spcAft>
                <a:spcPct val="0"/>
              </a:spcAft>
              <a:buClr>
                <a:srgbClr val="FFFFFF"/>
              </a:buClr>
              <a:buFont typeface="Arial"/>
              <a:buChar char="•"/>
            </a:pPr>
            <a:endParaRPr sz="305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40665" marR="5715" indent="-227965" fontAlgn="base">
              <a:lnSpc>
                <a:spcPts val="2020"/>
              </a:lnSpc>
              <a:spcBef>
                <a:spcPct val="0"/>
              </a:spcBef>
              <a:spcAft>
                <a:spcPct val="0"/>
              </a:spcAft>
              <a:buSzPct val="69047"/>
              <a:buFont typeface="Arial"/>
              <a:buChar char="•"/>
              <a:tabLst>
                <a:tab pos="241300" algn="l"/>
                <a:tab pos="5694045" algn="l"/>
              </a:tabLst>
            </a:pP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Perforations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into 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periodontal 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ligament</a:t>
            </a:r>
            <a:r>
              <a:rPr sz="21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100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should	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done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early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possible to 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minimize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injury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100" spc="-25" dirty="0">
                <a:solidFill>
                  <a:srgbClr val="FFFFFF"/>
                </a:solidFill>
                <a:latin typeface="Calibri"/>
                <a:cs typeface="Calibri"/>
              </a:rPr>
              <a:t>tooth’s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r>
              <a:rPr sz="2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tissues.</a:t>
            </a:r>
            <a:endParaRPr sz="2100" dirty="0">
              <a:solidFill>
                <a:srgbClr val="FFFFFF"/>
              </a:solidFill>
              <a:latin typeface="Calibri"/>
              <a:cs typeface="Calibri"/>
            </a:endParaRPr>
          </a:p>
          <a:p>
            <a:pPr fontAlgn="base">
              <a:spcBef>
                <a:spcPts val="45"/>
              </a:spcBef>
              <a:spcAft>
                <a:spcPct val="0"/>
              </a:spcAft>
              <a:buClr>
                <a:srgbClr val="FFFFFF"/>
              </a:buClr>
              <a:buFont typeface="Arial"/>
              <a:buChar char="•"/>
            </a:pPr>
            <a:endParaRPr sz="26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40665" indent="-227965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Materials used </a:t>
            </a:r>
            <a:r>
              <a:rPr sz="21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sz="2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perforations</a:t>
            </a:r>
            <a:endParaRPr lang="en-US" sz="21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69047"/>
              <a:tabLst>
                <a:tab pos="241300" algn="l"/>
              </a:tabLst>
            </a:pPr>
            <a:r>
              <a:rPr lang="en-US" sz="2100" dirty="0">
                <a:solidFill>
                  <a:srgbClr val="FFFFFF"/>
                </a:solidFill>
                <a:latin typeface="Calibri"/>
                <a:cs typeface="Calibri"/>
              </a:rPr>
              <a:t>       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GIC,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Calibri"/>
                <a:cs typeface="Calibri"/>
              </a:rPr>
              <a:t>MTA,	</a:t>
            </a:r>
            <a:r>
              <a:rPr lang="en-US" sz="2100" spc="-45" dirty="0" err="1">
                <a:solidFill>
                  <a:srgbClr val="FFFFFF"/>
                </a:solidFill>
                <a:latin typeface="Calibri"/>
                <a:cs typeface="Calibri"/>
              </a:rPr>
              <a:t>Biodentine,</a:t>
            </a:r>
            <a:r>
              <a:rPr sz="2100" spc="-5" dirty="0" err="1">
                <a:solidFill>
                  <a:srgbClr val="FFFFFF"/>
                </a:solidFill>
                <a:latin typeface="Calibri"/>
                <a:cs typeface="Calibri"/>
              </a:rPr>
              <a:t>Super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EBA, </a:t>
            </a:r>
            <a:r>
              <a:rPr sz="2100" spc="-20" dirty="0">
                <a:solidFill>
                  <a:srgbClr val="FFFFFF"/>
                </a:solidFill>
                <a:latin typeface="Calibri"/>
                <a:cs typeface="Calibri"/>
              </a:rPr>
              <a:t>Tricalcium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phosphate,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Calcium </a:t>
            </a:r>
            <a:r>
              <a:rPr sz="2100" spc="-20" dirty="0">
                <a:solidFill>
                  <a:srgbClr val="FFFFFF"/>
                </a:solidFill>
                <a:latin typeface="Calibri"/>
                <a:cs typeface="Calibri"/>
              </a:rPr>
              <a:t>hydroxide 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paste, amalgam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haemostatic agents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such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gel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foam.</a:t>
            </a:r>
            <a:endParaRPr sz="210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 fontAlgn="base">
              <a:spcBef>
                <a:spcPts val="45"/>
              </a:spcBef>
              <a:spcAft>
                <a:spcPct val="0"/>
              </a:spcAft>
              <a:buClr>
                <a:srgbClr val="FFFFFF"/>
              </a:buClr>
              <a:buFont typeface="Arial"/>
              <a:buChar char="•"/>
            </a:pPr>
            <a:endParaRPr sz="26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240665" indent="-227965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sz="2100" spc="-5" dirty="0">
                <a:solidFill>
                  <a:srgbClr val="FFFF00"/>
                </a:solidFill>
                <a:latin typeface="Calibri"/>
                <a:cs typeface="Calibri"/>
              </a:rPr>
              <a:t>Study </a:t>
            </a:r>
            <a:r>
              <a:rPr sz="2100" spc="-10" dirty="0">
                <a:solidFill>
                  <a:srgbClr val="FFFF00"/>
                </a:solidFill>
                <a:latin typeface="Calibri"/>
                <a:cs typeface="Calibri"/>
              </a:rPr>
              <a:t>by </a:t>
            </a:r>
            <a:r>
              <a:rPr sz="2100" b="1" spc="-10" dirty="0">
                <a:solidFill>
                  <a:srgbClr val="FFFF00"/>
                </a:solidFill>
                <a:latin typeface="Calibri"/>
                <a:cs typeface="Calibri"/>
              </a:rPr>
              <a:t>Alhadainy </a:t>
            </a:r>
            <a:r>
              <a:rPr sz="2100" b="1" spc="-5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21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100" b="1" spc="-5" dirty="0" err="1">
                <a:solidFill>
                  <a:srgbClr val="FFFF00"/>
                </a:solidFill>
                <a:latin typeface="Calibri"/>
                <a:cs typeface="Calibri"/>
              </a:rPr>
              <a:t>Abdalla</a:t>
            </a:r>
            <a:endParaRPr lang="en-US" sz="21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2700" algn="ctr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69047"/>
              <a:tabLst>
                <a:tab pos="241300" algn="l"/>
              </a:tabLst>
            </a:pPr>
            <a:r>
              <a:rPr lang="en-US" sz="2100" spc="-5" dirty="0">
                <a:solidFill>
                  <a:srgbClr val="FFFFFF"/>
                </a:solidFill>
                <a:latin typeface="Calibri"/>
                <a:cs typeface="Calibri"/>
              </a:rPr>
              <a:t>  MTA and </a:t>
            </a:r>
            <a:r>
              <a:rPr lang="en-US" sz="2100" spc="-5" dirty="0" err="1">
                <a:solidFill>
                  <a:srgbClr val="FFFFFF"/>
                </a:solidFill>
                <a:latin typeface="Calibri"/>
                <a:cs typeface="Calibri"/>
              </a:rPr>
              <a:t>Biodentine</a:t>
            </a:r>
            <a:r>
              <a:rPr sz="2100" spc="-2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barriers,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significantly 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improved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sealing ability of vitrebond and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provide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successful barriers 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against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its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overextension.</a:t>
            </a:r>
            <a:endParaRPr sz="21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4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4992640" y="6693867"/>
            <a:ext cx="283209" cy="21396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5400" fontAlgn="base">
              <a:lnSpc>
                <a:spcPts val="1810"/>
              </a:lnSpc>
              <a:spcBef>
                <a:spcPct val="0"/>
              </a:spcBef>
              <a:spcAft>
                <a:spcPct val="0"/>
              </a:spcAft>
            </a:pPr>
            <a:fld id="{81D60167-4931-47E6-BA6A-407CBD079E47}" type="slidenum">
              <a:rPr dirty="0">
                <a:solidFill>
                  <a:srgbClr val="000000"/>
                </a:solidFill>
                <a:latin typeface="Arial" charset="0"/>
              </a:rPr>
              <a:pPr marL="25400" fontAlgn="base">
                <a:lnSpc>
                  <a:spcPts val="1810"/>
                </a:lnSpc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9537" y="476672"/>
            <a:ext cx="1996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pc="-5" dirty="0">
                <a:solidFill>
                  <a:srgbClr val="FFFF00"/>
                </a:solidFill>
                <a:latin typeface="Arial" charset="0"/>
              </a:rPr>
              <a:t>Correction</a:t>
            </a:r>
            <a:endParaRPr lang="en-US" sz="28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i="1" dirty="0">
                <a:solidFill>
                  <a:srgbClr val="FFFF00"/>
                </a:solidFill>
              </a:rPr>
              <a:t>PREVENTION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1300" indent="-228600">
              <a:spcBef>
                <a:spcPts val="855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spc="-5" dirty="0">
                <a:latin typeface="Calibri"/>
                <a:cs typeface="Calibri"/>
              </a:rPr>
              <a:t>Proper </a:t>
            </a:r>
            <a:r>
              <a:rPr lang="en-US" dirty="0">
                <a:latin typeface="Calibri"/>
                <a:cs typeface="Calibri"/>
              </a:rPr>
              <a:t>bur </a:t>
            </a:r>
            <a:r>
              <a:rPr lang="en-US" spc="-5" dirty="0">
                <a:latin typeface="Calibri"/>
                <a:cs typeface="Calibri"/>
              </a:rPr>
              <a:t>alignment with </a:t>
            </a:r>
            <a:r>
              <a:rPr lang="en-US" dirty="0">
                <a:latin typeface="Calibri"/>
                <a:cs typeface="Calibri"/>
              </a:rPr>
              <a:t>the </a:t>
            </a:r>
            <a:r>
              <a:rPr lang="en-US" spc="-5" dirty="0">
                <a:latin typeface="Calibri"/>
                <a:cs typeface="Calibri"/>
              </a:rPr>
              <a:t>long </a:t>
            </a:r>
            <a:r>
              <a:rPr lang="en-US" spc="-10" dirty="0">
                <a:latin typeface="Calibri"/>
                <a:cs typeface="Calibri"/>
              </a:rPr>
              <a:t>axis </a:t>
            </a:r>
            <a:r>
              <a:rPr lang="en-US" spc="-5" dirty="0">
                <a:latin typeface="Calibri"/>
                <a:cs typeface="Calibri"/>
              </a:rPr>
              <a:t>of </a:t>
            </a:r>
            <a:r>
              <a:rPr lang="en-US" dirty="0">
                <a:latin typeface="Calibri"/>
                <a:cs typeface="Calibri"/>
              </a:rPr>
              <a:t>the</a:t>
            </a:r>
            <a:r>
              <a:rPr lang="en-US" spc="2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tooth</a:t>
            </a:r>
            <a:endParaRPr lang="en-US" dirty="0">
              <a:latin typeface="Calibri"/>
              <a:cs typeface="Calibri"/>
            </a:endParaRPr>
          </a:p>
          <a:p>
            <a:pPr marL="241300" indent="-228600">
              <a:spcBef>
                <a:spcPts val="755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spc="-5" dirty="0">
                <a:latin typeface="Calibri"/>
                <a:cs typeface="Calibri"/>
              </a:rPr>
              <a:t>Bur </a:t>
            </a:r>
            <a:r>
              <a:rPr lang="en-US" spc="-10" dirty="0">
                <a:latin typeface="Calibri"/>
                <a:cs typeface="Calibri"/>
              </a:rPr>
              <a:t>penetration </a:t>
            </a:r>
            <a:r>
              <a:rPr lang="en-US" spc="-20" dirty="0">
                <a:latin typeface="Calibri"/>
                <a:cs typeface="Calibri"/>
              </a:rPr>
              <a:t>for </a:t>
            </a:r>
            <a:r>
              <a:rPr lang="en-US" spc="-5" dirty="0">
                <a:latin typeface="Calibri"/>
                <a:cs typeface="Calibri"/>
              </a:rPr>
              <a:t>both depth </a:t>
            </a:r>
            <a:r>
              <a:rPr lang="en-US" dirty="0">
                <a:latin typeface="Calibri"/>
                <a:cs typeface="Calibri"/>
              </a:rPr>
              <a:t>and </a:t>
            </a:r>
            <a:r>
              <a:rPr lang="en-US" spc="-5" dirty="0">
                <a:latin typeface="Calibri"/>
                <a:cs typeface="Calibri"/>
              </a:rPr>
              <a:t>angulation can </a:t>
            </a:r>
            <a:r>
              <a:rPr lang="en-US" dirty="0">
                <a:latin typeface="Calibri"/>
                <a:cs typeface="Calibri"/>
              </a:rPr>
              <a:t>be </a:t>
            </a:r>
            <a:r>
              <a:rPr lang="en-US" spc="-10" dirty="0">
                <a:latin typeface="Calibri"/>
                <a:cs typeface="Calibri"/>
              </a:rPr>
              <a:t>confirmed </a:t>
            </a:r>
            <a:r>
              <a:rPr lang="en-US" spc="-5" dirty="0">
                <a:latin typeface="Calibri"/>
                <a:cs typeface="Calibri"/>
              </a:rPr>
              <a:t>with</a:t>
            </a:r>
            <a:r>
              <a:rPr lang="en-US" spc="30" dirty="0">
                <a:latin typeface="Calibri"/>
                <a:cs typeface="Calibri"/>
              </a:rPr>
              <a:t> </a:t>
            </a:r>
            <a:r>
              <a:rPr lang="en-US" spc="-15" dirty="0">
                <a:latin typeface="Calibri"/>
                <a:cs typeface="Calibri"/>
              </a:rPr>
              <a:t>radiographs</a:t>
            </a:r>
            <a:endParaRPr lang="en-US" dirty="0">
              <a:latin typeface="Calibri"/>
              <a:cs typeface="Calibri"/>
            </a:endParaRPr>
          </a:p>
          <a:p>
            <a:pPr marL="241300" indent="-228600">
              <a:spcBef>
                <a:spcPts val="755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latin typeface="Calibri"/>
                <a:cs typeface="Calibri"/>
              </a:rPr>
              <a:t>Knowledge </a:t>
            </a:r>
            <a:r>
              <a:rPr lang="en-US" spc="-5" dirty="0">
                <a:latin typeface="Calibri"/>
                <a:cs typeface="Calibri"/>
              </a:rPr>
              <a:t>about </a:t>
            </a:r>
            <a:r>
              <a:rPr lang="en-US" dirty="0">
                <a:latin typeface="Calibri"/>
                <a:cs typeface="Calibri"/>
              </a:rPr>
              <a:t>the</a:t>
            </a:r>
            <a:r>
              <a:rPr lang="en-US" spc="-80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morphology</a:t>
            </a:r>
            <a:endParaRPr lang="en-US" dirty="0">
              <a:latin typeface="Calibri"/>
              <a:cs typeface="Calibri"/>
            </a:endParaRPr>
          </a:p>
          <a:p>
            <a:pPr marL="241300" indent="-228600">
              <a:spcBef>
                <a:spcPts val="755"/>
              </a:spcBef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latin typeface="Calibri"/>
                <a:cs typeface="Calibri"/>
              </a:rPr>
              <a:t>Adequate </a:t>
            </a:r>
            <a:r>
              <a:rPr lang="en-US" spc="-5" dirty="0">
                <a:latin typeface="Calibri"/>
                <a:cs typeface="Calibri"/>
              </a:rPr>
              <a:t>access</a:t>
            </a:r>
            <a:r>
              <a:rPr lang="en-US" spc="-55" dirty="0">
                <a:latin typeface="Calibri"/>
                <a:cs typeface="Calibri"/>
              </a:rPr>
              <a:t> </a:t>
            </a:r>
            <a:r>
              <a:rPr lang="en-US" spc="-15" dirty="0">
                <a:latin typeface="Calibri"/>
                <a:cs typeface="Calibri"/>
              </a:rPr>
              <a:t>preparation</a:t>
            </a:r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38966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692696"/>
            <a:ext cx="8215064" cy="51794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kern="1200" dirty="0">
                <a:solidFill>
                  <a:schemeClr val="accent1"/>
                </a:solidFill>
              </a:rPr>
              <a:t>Recognition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400" i="1" kern="1200" dirty="0">
              <a:solidFill>
                <a:schemeClr val="accent1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en-US" sz="2400" kern="1200" dirty="0"/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u="sng" kern="1200" dirty="0">
                <a:solidFill>
                  <a:schemeClr val="accent1"/>
                </a:solidFill>
              </a:rPr>
              <a:t>Treatment: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kern="1200" dirty="0"/>
              <a:t>Circumferential bands / temporary crowns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kern="1200" dirty="0"/>
              <a:t>“Chisel type” fracture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kern="1200" dirty="0"/>
              <a:t>Extraction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en-US" sz="1800" kern="1200" dirty="0"/>
          </a:p>
          <a:p>
            <a:pPr lvl="0">
              <a:buFont typeface="Wingdings" pitchFamily="2" charset="2"/>
              <a:buChar char="Ø"/>
              <a:defRPr/>
            </a:pPr>
            <a:r>
              <a:rPr lang="en-US" sz="2400" i="1" u="sng" kern="1200" dirty="0">
                <a:solidFill>
                  <a:schemeClr val="accent1"/>
                </a:solidFill>
              </a:rPr>
              <a:t>Prognosis </a:t>
            </a:r>
          </a:p>
          <a:p>
            <a:pPr lvl="0">
              <a:defRPr/>
            </a:pPr>
            <a:r>
              <a:rPr lang="en-US" sz="2400" dirty="0"/>
              <a:t> </a:t>
            </a:r>
            <a:r>
              <a:rPr lang="en-US" sz="1800" dirty="0"/>
              <a:t>Less favorable </a:t>
            </a:r>
            <a:endParaRPr lang="en-US" sz="1800" kern="1200" dirty="0"/>
          </a:p>
          <a:p>
            <a:pPr fontAlgn="auto">
              <a:spcAft>
                <a:spcPts val="0"/>
              </a:spcAft>
              <a:buNone/>
              <a:defRPr/>
            </a:pPr>
            <a:endParaRPr lang="en-US" sz="2400" kern="1200" dirty="0"/>
          </a:p>
          <a:p>
            <a:pPr lvl="0">
              <a:buFont typeface="Wingdings" pitchFamily="2" charset="2"/>
              <a:buChar char="Ø"/>
              <a:defRPr/>
            </a:pPr>
            <a:r>
              <a:rPr lang="en-US" sz="2400" i="1" u="sng" kern="1200" dirty="0">
                <a:solidFill>
                  <a:schemeClr val="accent1"/>
                </a:solidFill>
              </a:rPr>
              <a:t>Prevention:</a:t>
            </a:r>
          </a:p>
          <a:p>
            <a:pPr lvl="0">
              <a:defRPr/>
            </a:pPr>
            <a:r>
              <a:rPr lang="en-US" sz="1800" dirty="0"/>
              <a:t>    Reduce the occlusion  </a:t>
            </a:r>
          </a:p>
          <a:p>
            <a:pPr lvl="0">
              <a:defRPr/>
            </a:pPr>
            <a:r>
              <a:rPr lang="en-US" sz="1800" dirty="0"/>
              <a:t>    Bands and temporary crowns</a:t>
            </a:r>
            <a:endParaRPr lang="en-US" sz="1800" kern="1200" dirty="0"/>
          </a:p>
          <a:p>
            <a:pPr>
              <a:buNone/>
            </a:pPr>
            <a:endParaRPr lang="en-IN" dirty="0">
              <a:solidFill>
                <a:srgbClr val="FFC000"/>
              </a:solidFill>
            </a:endParaRPr>
          </a:p>
        </p:txBody>
      </p:sp>
      <p:pic>
        <p:nvPicPr>
          <p:cNvPr id="4" name="Picture 4" descr="4811641f9"/>
          <p:cNvPicPr>
            <a:picLocks noChangeAspect="1" noChangeArrowheads="1"/>
          </p:cNvPicPr>
          <p:nvPr/>
        </p:nvPicPr>
        <p:blipFill>
          <a:blip r:embed="rId2"/>
          <a:srcRect t="29019" r="15047"/>
          <a:stretch>
            <a:fillRect/>
          </a:stretch>
        </p:blipFill>
        <p:spPr bwMode="auto">
          <a:xfrm>
            <a:off x="6881819" y="2606848"/>
            <a:ext cx="3495675" cy="2046288"/>
          </a:xfrm>
          <a:prstGeom prst="rect">
            <a:avLst/>
          </a:prstGeom>
          <a:noFill/>
        </p:spPr>
      </p:pic>
      <p:pic>
        <p:nvPicPr>
          <p:cNvPr id="7" name="Picture 5" descr="scan0031"/>
          <p:cNvPicPr>
            <a:picLocks noChangeAspect="1" noChangeArrowheads="1"/>
          </p:cNvPicPr>
          <p:nvPr/>
        </p:nvPicPr>
        <p:blipFill>
          <a:blip r:embed="rId3"/>
          <a:srcRect l="17245" t="7356" r="5150" b="8046"/>
          <a:stretch>
            <a:fillRect/>
          </a:stretch>
        </p:blipFill>
        <p:spPr bwMode="auto">
          <a:xfrm>
            <a:off x="6096000" y="4700736"/>
            <a:ext cx="2057400" cy="1752600"/>
          </a:xfrm>
          <a:prstGeom prst="rect">
            <a:avLst/>
          </a:prstGeom>
          <a:noFill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6991352" y="5410200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238876" y="6432376"/>
            <a:ext cx="1828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Banding crown</a:t>
            </a:r>
          </a:p>
        </p:txBody>
      </p:sp>
      <p:pic>
        <p:nvPicPr>
          <p:cNvPr id="10" name="Picture 6" descr="split_toot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1909" y="0"/>
            <a:ext cx="1425575" cy="22685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Rectangle 1"/>
          <p:cNvSpPr/>
          <p:nvPr/>
        </p:nvSpPr>
        <p:spPr>
          <a:xfrm>
            <a:off x="4151785" y="260649"/>
            <a:ext cx="3328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C000"/>
                </a:solidFill>
                <a:latin typeface="Arial" charset="0"/>
              </a:rPr>
              <a:t>Crown fractures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5560" y="1134269"/>
            <a:ext cx="7106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935" marR="5080" indent="-229235" fontAlgn="base">
              <a:spcBef>
                <a:spcPts val="100"/>
              </a:spcBef>
              <a:spcAft>
                <a:spcPct val="0"/>
              </a:spcAft>
              <a:buClr>
                <a:srgbClr val="FFFFFF"/>
              </a:buClr>
              <a:buSzPct val="69047"/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Calibri"/>
              </a:rPr>
              <a:t>A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Calibri"/>
              </a:rPr>
              <a:t>tooth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Calibri"/>
              </a:rPr>
              <a:t>with </a:t>
            </a:r>
            <a:r>
              <a:rPr lang="en-US" dirty="0">
                <a:solidFill>
                  <a:srgbClr val="FFFFFF"/>
                </a:solidFill>
                <a:latin typeface="Arial"/>
                <a:cs typeface="Calibri"/>
              </a:rPr>
              <a:t>a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Calibri"/>
              </a:rPr>
              <a:t>preexisting infraction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Calibri"/>
              </a:rPr>
              <a:t>becomes </a:t>
            </a:r>
            <a:r>
              <a:rPr lang="en-US" dirty="0">
                <a:solidFill>
                  <a:srgbClr val="FFFFFF"/>
                </a:solidFill>
                <a:latin typeface="Arial"/>
                <a:cs typeface="Calibri"/>
              </a:rPr>
              <a:t>a true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Calibri"/>
              </a:rPr>
              <a:t>pain when the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Calibri"/>
              </a:rPr>
              <a:t>patient chews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Calibri"/>
              </a:rPr>
              <a:t>on </a:t>
            </a:r>
            <a:r>
              <a:rPr lang="en-US" dirty="0">
                <a:solidFill>
                  <a:srgbClr val="FFFFFF"/>
                </a:solidFill>
                <a:latin typeface="Arial"/>
                <a:cs typeface="Calibri"/>
              </a:rPr>
              <a:t>the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Calibri"/>
              </a:rPr>
              <a:t>tooth  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Calibri"/>
              </a:rPr>
              <a:t>weakened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Calibri"/>
              </a:rPr>
              <a:t>additionally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Calibri"/>
              </a:rPr>
              <a:t>by </a:t>
            </a:r>
            <a:r>
              <a:rPr lang="en-US" dirty="0">
                <a:solidFill>
                  <a:srgbClr val="FFFFFF"/>
                </a:solidFill>
                <a:latin typeface="Arial"/>
                <a:cs typeface="Calibri"/>
              </a:rPr>
              <a:t>an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Calibri"/>
              </a:rPr>
              <a:t>access</a:t>
            </a:r>
            <a:r>
              <a:rPr lang="en-US" spc="15" dirty="0">
                <a:solidFill>
                  <a:srgbClr val="FFFFFF"/>
                </a:solidFill>
                <a:latin typeface="Arial"/>
                <a:cs typeface="Calibri"/>
              </a:rPr>
              <a:t>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Calibri"/>
              </a:rPr>
              <a:t>preparation.</a:t>
            </a:r>
            <a:endParaRPr lang="en-US" dirty="0">
              <a:solidFill>
                <a:srgbClr val="FFFFFF"/>
              </a:solidFill>
              <a:latin typeface="Arial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277813"/>
            <a:ext cx="11393714" cy="146390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TAKE HOME MESSEGE/ FOR THE TOPIC COVERED (SUMMARY)  </a:t>
            </a:r>
            <a:endParaRPr lang="en-US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BE5371-1D6D-831D-A88A-B07A9466C7D0}"/>
              </a:ext>
            </a:extLst>
          </p:cNvPr>
          <p:cNvSpPr txBox="1"/>
          <p:nvPr/>
        </p:nvSpPr>
        <p:spPr>
          <a:xfrm>
            <a:off x="2143432" y="1912655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Management of a mishap can be done by-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Re-evaluation of prognosis</a:t>
            </a:r>
          </a:p>
          <a:p>
            <a:r>
              <a:rPr lang="en-US" sz="2400" dirty="0"/>
              <a:t>According to Cohen these iatrogenic events may be reduced by</a:t>
            </a:r>
          </a:p>
          <a:p>
            <a:r>
              <a:rPr lang="en-US" sz="2400" dirty="0"/>
              <a:t>3 *T* 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Training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Technique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Technology</a:t>
            </a:r>
          </a:p>
        </p:txBody>
      </p:sp>
    </p:spTree>
    <p:extLst>
      <p:ext uri="{BB962C8B-B14F-4D97-AF65-F5344CB8AC3E}">
        <p14:creationId xmlns="" xmlns:p14="http://schemas.microsoft.com/office/powerpoint/2010/main" val="55692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Contents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tik Regular" pitchFamily="2" charset="0"/>
                <a:cs typeface="Arial" pitchFamily="34" charset="0"/>
              </a:rPr>
              <a:t>Introduction</a:t>
            </a:r>
          </a:p>
          <a:p>
            <a:r>
              <a:rPr lang="en-US" dirty="0">
                <a:latin typeface="Batik Regular" pitchFamily="2" charset="0"/>
                <a:cs typeface="Arial" pitchFamily="34" charset="0"/>
              </a:rPr>
              <a:t>Definition</a:t>
            </a:r>
          </a:p>
          <a:p>
            <a:r>
              <a:rPr lang="en-US" dirty="0">
                <a:latin typeface="Batik Regular" pitchFamily="2" charset="0"/>
                <a:cs typeface="Arial" pitchFamily="34" charset="0"/>
              </a:rPr>
              <a:t>Classification</a:t>
            </a:r>
          </a:p>
          <a:p>
            <a:r>
              <a:rPr lang="en-US" dirty="0">
                <a:latin typeface="Batik Regular" pitchFamily="2" charset="0"/>
                <a:cs typeface="Arial" pitchFamily="34" charset="0"/>
              </a:rPr>
              <a:t>Access related</a:t>
            </a:r>
          </a:p>
          <a:p>
            <a:r>
              <a:rPr lang="en-US" dirty="0">
                <a:latin typeface="Batik Regular" pitchFamily="2" charset="0"/>
                <a:cs typeface="Arial" pitchFamily="34" charset="0"/>
              </a:rPr>
              <a:t>Instrumentation related</a:t>
            </a:r>
          </a:p>
          <a:p>
            <a:r>
              <a:rPr lang="en-US" dirty="0">
                <a:latin typeface="Batik Regular" pitchFamily="2" charset="0"/>
                <a:cs typeface="Arial" pitchFamily="34" charset="0"/>
              </a:rPr>
              <a:t>Obturation related</a:t>
            </a:r>
          </a:p>
          <a:p>
            <a:r>
              <a:rPr lang="en-US" dirty="0">
                <a:latin typeface="Batik Regular" pitchFamily="2" charset="0"/>
                <a:cs typeface="Arial" pitchFamily="34" charset="0"/>
              </a:rPr>
              <a:t>Miscellaneous</a:t>
            </a:r>
          </a:p>
          <a:p>
            <a:r>
              <a:rPr lang="en-US" dirty="0">
                <a:latin typeface="Batik Regular" pitchFamily="2" charset="0"/>
                <a:cs typeface="Arial" pitchFamily="34" charset="0"/>
              </a:rPr>
              <a:t>Conclusion</a:t>
            </a:r>
          </a:p>
          <a:p>
            <a:endParaRPr lang="en-IN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650" b="9085"/>
          <a:stretch>
            <a:fillRect/>
          </a:stretch>
        </p:blipFill>
        <p:spPr bwMode="auto">
          <a:xfrm>
            <a:off x="7224464" y="1309662"/>
            <a:ext cx="30480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232229"/>
            <a:ext cx="10515600" cy="145845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&amp; Answer Session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04685" y="2902857"/>
            <a:ext cx="9231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Describe in brief access related mishaps.</a:t>
            </a:r>
          </a:p>
          <a:p>
            <a:r>
              <a:rPr lang="en-US" sz="2400" dirty="0"/>
              <a:t>2. Methods for management of mishaps.</a:t>
            </a:r>
          </a:p>
          <a:p>
            <a:r>
              <a:rPr lang="en-US" sz="2400" dirty="0"/>
              <a:t>3. Give classification of endodontic mishaps. </a:t>
            </a:r>
          </a:p>
          <a:p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287409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0130" y="1414769"/>
            <a:ext cx="660648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Ingle JI,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Bakland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LK.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Endodontics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. 4th ed.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Philadelphia:Williams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and Wilkins; 1995.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Grossman LI,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Oliet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S, Del Rio C.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Endodontics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. 11th ed. Philadelphia: Lea and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Febiger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; 1988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Rowe AHR. Damage to the inferior dental nerve during or following endodontic treatment. Br Dent J 1983;153:306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Seltzer S, Bender IB,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Turkenkopf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S. Factors affecting successful repair after root canal therapy. J Am Dent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Assoc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1963;67:651 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Walia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H, et al. Use of a hemostatic agent in the repair of procedural errors. JOE 1988;14:465. </a:t>
            </a:r>
          </a:p>
        </p:txBody>
      </p:sp>
    </p:spTree>
    <p:extLst>
      <p:ext uri="{BB962C8B-B14F-4D97-AF65-F5344CB8AC3E}">
        <p14:creationId xmlns="" xmlns:p14="http://schemas.microsoft.com/office/powerpoint/2010/main" val="3332532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4760686"/>
            <a:ext cx="10831286" cy="1414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9789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3552" y="2000241"/>
            <a:ext cx="6781800" cy="1470025"/>
          </a:xfrm>
        </p:spPr>
        <p:txBody>
          <a:bodyPr/>
          <a:lstStyle/>
          <a:p>
            <a:r>
              <a:rPr lang="en-US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Endodontic Mishaps</a:t>
            </a:r>
            <a:endParaRPr lang="en-IN" sz="6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824" y="1268760"/>
            <a:ext cx="5851376" cy="490344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en-US" dirty="0">
                <a:latin typeface="Monotype Corsiva" pitchFamily="66" charset="0"/>
              </a:rPr>
              <a:t>Those unfortunate occurrences that happen during treatment, some owing to inattention to detail, others totally unpredictable </a:t>
            </a:r>
            <a:r>
              <a:rPr lang="en-US" dirty="0">
                <a:solidFill>
                  <a:srgbClr val="FFFF00"/>
                </a:solidFill>
                <a:latin typeface="Monotype Corsiva" pitchFamily="66" charset="0"/>
              </a:rPr>
              <a:t>(Ingle)</a:t>
            </a:r>
          </a:p>
          <a:p>
            <a:pPr>
              <a:buFont typeface="Wingdings" pitchFamily="2" charset="2"/>
              <a:buChar char="v"/>
            </a:pPr>
            <a:endParaRPr lang="en-US" dirty="0">
              <a:solidFill>
                <a:schemeClr val="tx2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Monotype Corsiva" pitchFamily="66" charset="0"/>
              </a:rPr>
              <a:t>Unwanted or unforeseen circumstances during root canal therapy that can affect the prognosis.</a:t>
            </a:r>
          </a:p>
          <a:p>
            <a:pPr>
              <a:buNone/>
            </a:pP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</a:t>
            </a:r>
            <a:r>
              <a:rPr lang="en-US" dirty="0">
                <a:solidFill>
                  <a:srgbClr val="FFFF00"/>
                </a:solidFill>
                <a:latin typeface="Monotype Corsiva" pitchFamily="66" charset="0"/>
              </a:rPr>
              <a:t>(Walton &amp; Torabinejad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)</a:t>
            </a:r>
          </a:p>
          <a:p>
            <a:endParaRPr lang="en-IN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Classification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None/>
            </a:pPr>
            <a:r>
              <a:rPr lang="en-IN" sz="1800" b="1" i="1" dirty="0">
                <a:solidFill>
                  <a:srgbClr val="FFC000"/>
                </a:solidFill>
              </a:rPr>
              <a:t>A)</a:t>
            </a:r>
            <a:r>
              <a:rPr lang="en-IN" sz="1800" b="1" i="1" u="sng" dirty="0">
                <a:solidFill>
                  <a:srgbClr val="FFC000"/>
                </a:solidFill>
              </a:rPr>
              <a:t>  Acc. to Walton &amp; Torabinejad</a:t>
            </a:r>
          </a:p>
          <a:p>
            <a:pPr marL="571500" indent="-571500"/>
            <a:endParaRPr lang="en-IN" sz="1800" b="1" dirty="0"/>
          </a:p>
          <a:p>
            <a:pPr marL="571500" indent="-571500">
              <a:buNone/>
            </a:pPr>
            <a:r>
              <a:rPr lang="en-IN" sz="1800" b="1" dirty="0"/>
              <a:t>    </a:t>
            </a:r>
            <a:r>
              <a:rPr lang="en-IN" sz="1800" b="1" dirty="0">
                <a:solidFill>
                  <a:srgbClr val="92D050"/>
                </a:solidFill>
              </a:rPr>
              <a:t>I) Procedural accidents&amp; shaping</a:t>
            </a:r>
          </a:p>
          <a:p>
            <a:pPr marL="571500" indent="-571500">
              <a:buNone/>
            </a:pPr>
            <a:r>
              <a:rPr lang="en-IN" sz="1800" dirty="0"/>
              <a:t>                                  Ledge formation</a:t>
            </a:r>
          </a:p>
          <a:p>
            <a:pPr marL="571500" indent="-571500">
              <a:buNone/>
            </a:pPr>
            <a:r>
              <a:rPr lang="en-IN" sz="1800" dirty="0"/>
              <a:t>                                 Creating an artificial canal</a:t>
            </a:r>
          </a:p>
          <a:p>
            <a:pPr marL="571500" indent="-571500">
              <a:buNone/>
            </a:pPr>
            <a:r>
              <a:rPr lang="en-IN" sz="1800" dirty="0"/>
              <a:t>                                 Root perforations</a:t>
            </a:r>
          </a:p>
          <a:p>
            <a:pPr marL="571500" indent="-571500">
              <a:buNone/>
            </a:pPr>
            <a:r>
              <a:rPr lang="en-IN" sz="1800" b="1" dirty="0">
                <a:solidFill>
                  <a:srgbClr val="92D050"/>
                </a:solidFill>
              </a:rPr>
              <a:t>  during access preparation</a:t>
            </a:r>
          </a:p>
          <a:p>
            <a:pPr marL="571500" indent="-571500"/>
            <a:endParaRPr lang="en-IN" sz="1800" b="1" dirty="0"/>
          </a:p>
          <a:p>
            <a:pPr marL="571500" indent="-571500">
              <a:buNone/>
            </a:pPr>
            <a:r>
              <a:rPr lang="en-IN" sz="1800" b="1" dirty="0"/>
              <a:t>    </a:t>
            </a:r>
            <a:r>
              <a:rPr lang="en-IN" sz="1800" b="1" dirty="0">
                <a:solidFill>
                  <a:srgbClr val="92D050"/>
                </a:solidFill>
              </a:rPr>
              <a:t>II) Accidents during cleaning </a:t>
            </a:r>
            <a:r>
              <a:rPr lang="en-IN" sz="1800" dirty="0"/>
              <a:t>Separated instruments</a:t>
            </a:r>
          </a:p>
          <a:p>
            <a:pPr marL="571500" indent="-571500">
              <a:buNone/>
            </a:pPr>
            <a:r>
              <a:rPr lang="en-IN" sz="1800" dirty="0"/>
              <a:t>                                 Other accidents</a:t>
            </a:r>
          </a:p>
          <a:p>
            <a:pPr marL="571500" indent="-571500">
              <a:buNone/>
            </a:pPr>
            <a:r>
              <a:rPr lang="en-IN" sz="1800" dirty="0"/>
              <a:t>    </a:t>
            </a:r>
            <a:r>
              <a:rPr lang="en-IN" sz="1800" dirty="0">
                <a:solidFill>
                  <a:srgbClr val="92D050"/>
                </a:solidFill>
              </a:rPr>
              <a:t>III) </a:t>
            </a:r>
            <a:r>
              <a:rPr lang="en-IN" sz="1800" b="1" dirty="0">
                <a:solidFill>
                  <a:srgbClr val="92D050"/>
                </a:solidFill>
              </a:rPr>
              <a:t>Accidents during obturation</a:t>
            </a:r>
          </a:p>
          <a:p>
            <a:pPr marL="571500" indent="-571500">
              <a:buNone/>
            </a:pPr>
            <a:r>
              <a:rPr lang="en-IN" sz="1800" dirty="0"/>
              <a:t>                                  Underfilling</a:t>
            </a:r>
          </a:p>
          <a:p>
            <a:pPr marL="571500" indent="-571500">
              <a:buNone/>
            </a:pPr>
            <a:r>
              <a:rPr lang="en-IN" sz="1800" dirty="0"/>
              <a:t>                                  Overfilling</a:t>
            </a:r>
          </a:p>
          <a:p>
            <a:pPr marL="571500" indent="-571500">
              <a:buNone/>
            </a:pPr>
            <a:r>
              <a:rPr lang="en-IN" sz="1800" dirty="0"/>
              <a:t>                                  Vertical root fractures</a:t>
            </a:r>
          </a:p>
          <a:p>
            <a:pPr marL="571500" indent="-571500">
              <a:buNone/>
            </a:pPr>
            <a:r>
              <a:rPr lang="en-IN" sz="1800" dirty="0"/>
              <a:t>   </a:t>
            </a:r>
            <a:r>
              <a:rPr lang="en-IN" sz="1800" dirty="0">
                <a:solidFill>
                  <a:srgbClr val="92D050"/>
                </a:solidFill>
              </a:rPr>
              <a:t>IV)</a:t>
            </a:r>
            <a:r>
              <a:rPr lang="en-IN" sz="1800" b="1" dirty="0">
                <a:solidFill>
                  <a:srgbClr val="92D050"/>
                </a:solidFill>
              </a:rPr>
              <a:t> Accidents during post space preparation</a:t>
            </a:r>
          </a:p>
          <a:p>
            <a:pPr>
              <a:buNone/>
            </a:pP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36" y="4286256"/>
            <a:ext cx="2566980" cy="1804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C:\Documents and Settings\user\My Documents\101MSDCF\DSC02065.JPG"/>
          <p:cNvPicPr>
            <a:picLocks noChangeAspect="1" noChangeArrowheads="1"/>
          </p:cNvPicPr>
          <p:nvPr/>
        </p:nvPicPr>
        <p:blipFill>
          <a:blip r:embed="rId3" cstate="print"/>
          <a:srcRect l="15491" r="14737" b="16274"/>
          <a:stretch>
            <a:fillRect/>
          </a:stretch>
        </p:blipFill>
        <p:spPr bwMode="auto">
          <a:xfrm>
            <a:off x="8423821" y="2420888"/>
            <a:ext cx="1810795" cy="1569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88640"/>
            <a:ext cx="8515672" cy="6408712"/>
          </a:xfrm>
        </p:spPr>
        <p:txBody>
          <a:bodyPr/>
          <a:lstStyle/>
          <a:p>
            <a:pPr>
              <a:buNone/>
            </a:pPr>
            <a:r>
              <a:rPr lang="en-US" sz="2000" b="1" i="1" u="sng" dirty="0">
                <a:solidFill>
                  <a:srgbClr val="FFC000"/>
                </a:solidFill>
              </a:rPr>
              <a:t>B) Acc to Ingle:</a:t>
            </a:r>
          </a:p>
          <a:p>
            <a:pPr>
              <a:buNone/>
            </a:pPr>
            <a:endParaRPr lang="en-US" sz="2400" b="1" kern="1200" dirty="0"/>
          </a:p>
          <a:p>
            <a:pPr marL="514350" indent="-514350">
              <a:buAutoNum type="romanUcPeriod"/>
            </a:pPr>
            <a:r>
              <a:rPr lang="en-US" sz="2400" b="1" kern="1200" dirty="0"/>
              <a:t>Access related</a:t>
            </a:r>
          </a:p>
          <a:p>
            <a:pPr marL="1168400" lvl="1" indent="-711200">
              <a:lnSpc>
                <a:spcPct val="80000"/>
              </a:lnSpc>
            </a:pPr>
            <a:r>
              <a:rPr lang="en-US" sz="2000" dirty="0"/>
              <a:t>Treating the wrong tooth</a:t>
            </a:r>
          </a:p>
          <a:p>
            <a:pPr marL="1168400" lvl="1" indent="-711200">
              <a:lnSpc>
                <a:spcPct val="80000"/>
              </a:lnSpc>
            </a:pPr>
            <a:r>
              <a:rPr lang="en-US" sz="2000" dirty="0"/>
              <a:t>Missed canals</a:t>
            </a:r>
          </a:p>
          <a:p>
            <a:pPr marL="1168400" lvl="1" indent="-711200">
              <a:lnSpc>
                <a:spcPct val="80000"/>
              </a:lnSpc>
            </a:pPr>
            <a:r>
              <a:rPr lang="en-US" sz="2000" dirty="0"/>
              <a:t>Damage to existing restoration</a:t>
            </a:r>
          </a:p>
          <a:p>
            <a:pPr marL="1168400" lvl="1" indent="-711200">
              <a:lnSpc>
                <a:spcPct val="80000"/>
              </a:lnSpc>
            </a:pPr>
            <a:r>
              <a:rPr lang="en-US" sz="2000" dirty="0"/>
              <a:t>Access cavity perforations</a:t>
            </a:r>
          </a:p>
          <a:p>
            <a:pPr marL="1168400" lvl="1" indent="-711200">
              <a:lnSpc>
                <a:spcPct val="80000"/>
              </a:lnSpc>
            </a:pPr>
            <a:r>
              <a:rPr lang="en-US" sz="2000" dirty="0"/>
              <a:t>Crown fractures</a:t>
            </a:r>
          </a:p>
          <a:p>
            <a:pPr marL="0" indent="0">
              <a:buNone/>
            </a:pPr>
            <a:endParaRPr lang="en-US" sz="2400" b="1" kern="1200" dirty="0"/>
          </a:p>
          <a:p>
            <a:pPr>
              <a:buNone/>
            </a:pPr>
            <a:r>
              <a:rPr lang="en-US" sz="2400" b="1" dirty="0"/>
              <a:t>II. Instrumentation related</a:t>
            </a:r>
          </a:p>
          <a:p>
            <a:pPr marL="1168400" lvl="1" indent="-711200">
              <a:lnSpc>
                <a:spcPct val="80000"/>
              </a:lnSpc>
            </a:pPr>
            <a:r>
              <a:rPr lang="en-US" sz="2000" dirty="0"/>
              <a:t>Ledge formation</a:t>
            </a:r>
          </a:p>
          <a:p>
            <a:pPr marL="1168400" lvl="1" indent="-711200">
              <a:lnSpc>
                <a:spcPct val="80000"/>
              </a:lnSpc>
            </a:pPr>
            <a:r>
              <a:rPr lang="en-US" sz="2000" dirty="0"/>
              <a:t>perforations</a:t>
            </a:r>
          </a:p>
          <a:p>
            <a:pPr marL="1168400" lvl="1" indent="-711200">
              <a:lnSpc>
                <a:spcPct val="80000"/>
              </a:lnSpc>
            </a:pPr>
            <a:r>
              <a:rPr lang="en-US" sz="2000" dirty="0"/>
              <a:t>Separated instruments and foreign objects</a:t>
            </a:r>
          </a:p>
          <a:p>
            <a:pPr marL="1168400" lvl="1" indent="-711200">
              <a:lnSpc>
                <a:spcPct val="80000"/>
              </a:lnSpc>
            </a:pPr>
            <a:r>
              <a:rPr lang="en-US" sz="2000" dirty="0"/>
              <a:t>Canal blockage</a:t>
            </a:r>
            <a:endParaRPr lang="en-US" sz="2000" b="1" dirty="0"/>
          </a:p>
          <a:p>
            <a:pPr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IN" dirty="0"/>
          </a:p>
          <a:p>
            <a:pPr>
              <a:buNone/>
            </a:pP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62079" r="26973"/>
          <a:stretch>
            <a:fillRect/>
          </a:stretch>
        </p:blipFill>
        <p:spPr bwMode="auto">
          <a:xfrm>
            <a:off x="7464152" y="2276872"/>
            <a:ext cx="2714644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" descr="C:\Users\Shanthi Latha\Documents\Youcam\Downloads\Desktop\pics - mishaps\mishaps images\sod.hyp.inj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1004" y="4869160"/>
            <a:ext cx="2238705" cy="1868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bject 5"/>
          <p:cNvSpPr/>
          <p:nvPr/>
        </p:nvSpPr>
        <p:spPr>
          <a:xfrm>
            <a:off x="9199499" y="188641"/>
            <a:ext cx="1187568" cy="1643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332656"/>
            <a:ext cx="8731696" cy="5839544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III. </a:t>
            </a:r>
            <a:r>
              <a:rPr lang="en-US" sz="2800" b="1" dirty="0" err="1"/>
              <a:t>Obturation</a:t>
            </a:r>
            <a:r>
              <a:rPr lang="en-US" sz="2800" b="1" dirty="0"/>
              <a:t> related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Over- or under extended root canal fillings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Nerve </a:t>
            </a:r>
            <a:r>
              <a:rPr lang="en-US" sz="2400" dirty="0" err="1"/>
              <a:t>paresthesia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/>
              <a:t>Vertical root fractures</a:t>
            </a:r>
          </a:p>
          <a:p>
            <a:pPr>
              <a:buNone/>
            </a:pPr>
            <a:endParaRPr lang="en-US" sz="2800" b="1" dirty="0"/>
          </a:p>
          <a:p>
            <a:pPr>
              <a:buNone/>
            </a:pPr>
            <a:r>
              <a:rPr lang="en-US" sz="2800" b="1" dirty="0"/>
              <a:t>IV. Miscellaneous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sz="2400" dirty="0"/>
              <a:t>Post space perforation</a:t>
            </a:r>
          </a:p>
          <a:p>
            <a:pPr lvl="1">
              <a:lnSpc>
                <a:spcPct val="110000"/>
              </a:lnSpc>
            </a:pPr>
            <a:r>
              <a:rPr lang="en-US" sz="2400" dirty="0" err="1"/>
              <a:t>Irrigant</a:t>
            </a:r>
            <a:r>
              <a:rPr lang="en-US" sz="2400" dirty="0"/>
              <a:t> related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Tissue emphysema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Instrument aspiration and ingestion</a:t>
            </a:r>
          </a:p>
          <a:p>
            <a:endParaRPr lang="en-US" sz="36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4838" y="548681"/>
            <a:ext cx="2138808" cy="2549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8427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332656"/>
            <a:ext cx="8587680" cy="5839544"/>
          </a:xfrm>
        </p:spPr>
        <p:txBody>
          <a:bodyPr/>
          <a:lstStyle/>
          <a:p>
            <a:pPr>
              <a:buNone/>
            </a:pPr>
            <a:r>
              <a:rPr lang="en-US" sz="2400" i="1" dirty="0">
                <a:solidFill>
                  <a:srgbClr val="FFC000"/>
                </a:solidFill>
              </a:rPr>
              <a:t>C) According to Leif Tronstad (Clinical </a:t>
            </a:r>
            <a:r>
              <a:rPr lang="en-US" sz="2400" i="1" dirty="0" err="1">
                <a:solidFill>
                  <a:srgbClr val="FFC000"/>
                </a:solidFill>
              </a:rPr>
              <a:t>Endodontics</a:t>
            </a:r>
            <a:r>
              <a:rPr lang="en-US" sz="2400" i="1" dirty="0">
                <a:solidFill>
                  <a:srgbClr val="FFC000"/>
                </a:solidFill>
              </a:rPr>
              <a:t>)</a:t>
            </a:r>
            <a:endParaRPr lang="en-US" sz="2400" b="1" dirty="0">
              <a:solidFill>
                <a:srgbClr val="92D050"/>
              </a:solidFill>
            </a:endParaRPr>
          </a:p>
          <a:p>
            <a:r>
              <a:rPr lang="en-US" sz="2400" b="1" dirty="0">
                <a:solidFill>
                  <a:srgbClr val="92D050"/>
                </a:solidFill>
              </a:rPr>
              <a:t>Access cavity</a:t>
            </a:r>
          </a:p>
          <a:p>
            <a:pPr>
              <a:buNone/>
            </a:pPr>
            <a:endParaRPr lang="en-US" sz="2400" b="1" dirty="0"/>
          </a:p>
          <a:p>
            <a:r>
              <a:rPr lang="en-US" sz="2400" b="1" dirty="0">
                <a:solidFill>
                  <a:srgbClr val="92D050"/>
                </a:solidFill>
              </a:rPr>
              <a:t>Perforations from the pulp chamber</a:t>
            </a:r>
          </a:p>
          <a:p>
            <a:pPr>
              <a:buNone/>
            </a:pPr>
            <a:endParaRPr lang="en-US" sz="2400" b="1" dirty="0"/>
          </a:p>
          <a:p>
            <a:r>
              <a:rPr lang="en-US" sz="2400" b="1" dirty="0">
                <a:solidFill>
                  <a:srgbClr val="92D050"/>
                </a:solidFill>
              </a:rPr>
              <a:t>Root Perforations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</a:p>
          <a:p>
            <a:pPr lvl="2"/>
            <a:r>
              <a:rPr lang="en-US" sz="2800" b="1" dirty="0"/>
              <a:t>Apical perforations </a:t>
            </a:r>
          </a:p>
          <a:p>
            <a:pPr lvl="2"/>
            <a:r>
              <a:rPr lang="en-US" sz="2800" b="1" dirty="0"/>
              <a:t>Lateral perforation </a:t>
            </a:r>
          </a:p>
          <a:p>
            <a:pPr lvl="2"/>
            <a:r>
              <a:rPr lang="en-US" sz="2800" b="1" dirty="0"/>
              <a:t>Post-perforations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ame17_www.FreeDownloadPowerPoint.com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1342</Words>
  <Application>Microsoft Office PowerPoint</Application>
  <PresentationFormat>Custom</PresentationFormat>
  <Paragraphs>301</Paragraphs>
  <Slides>32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Frame17_www.FreeDownloadPowerPoint.com</vt:lpstr>
      <vt:lpstr>Slide 1</vt:lpstr>
      <vt:lpstr>Specific learning Objectives </vt:lpstr>
      <vt:lpstr>Contents</vt:lpstr>
      <vt:lpstr>Endodontic Mishaps</vt:lpstr>
      <vt:lpstr>Definition</vt:lpstr>
      <vt:lpstr>Classification</vt:lpstr>
      <vt:lpstr>Slide 7</vt:lpstr>
      <vt:lpstr>Slide 8</vt:lpstr>
      <vt:lpstr>Slide 9</vt:lpstr>
      <vt:lpstr>Slide 10</vt:lpstr>
      <vt:lpstr>Management of a mishap</vt:lpstr>
      <vt:lpstr>Slide 12</vt:lpstr>
      <vt:lpstr>Treating the wrong tooth</vt:lpstr>
      <vt:lpstr>Slide 14</vt:lpstr>
      <vt:lpstr>Slide 15</vt:lpstr>
      <vt:lpstr>Slide 16</vt:lpstr>
      <vt:lpstr>Slide 17</vt:lpstr>
      <vt:lpstr>Slide 18</vt:lpstr>
      <vt:lpstr>Slide 19</vt:lpstr>
      <vt:lpstr> Damage to existing restoration</vt:lpstr>
      <vt:lpstr>Other methods </vt:lpstr>
      <vt:lpstr> Access cavity perforations </vt:lpstr>
      <vt:lpstr>Slide 23</vt:lpstr>
      <vt:lpstr>Slide 24</vt:lpstr>
      <vt:lpstr>Slide 25</vt:lpstr>
      <vt:lpstr>Slide 26</vt:lpstr>
      <vt:lpstr>PREVENTION</vt:lpstr>
      <vt:lpstr>Slide 28</vt:lpstr>
      <vt:lpstr>TAKE HOME MESSEGE/ FOR THE TOPIC COVERED (SUMMARY)  </vt:lpstr>
      <vt:lpstr>Question &amp; Answer Session</vt:lpstr>
      <vt:lpstr>References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Endodontic Mishaps</dc:title>
  <dc:creator>Monika Vidhani</dc:creator>
  <cp:lastModifiedBy>test</cp:lastModifiedBy>
  <cp:revision>5</cp:revision>
  <dcterms:created xsi:type="dcterms:W3CDTF">2023-04-17T06:35:12Z</dcterms:created>
  <dcterms:modified xsi:type="dcterms:W3CDTF">2023-04-18T05:21:55Z</dcterms:modified>
</cp:coreProperties>
</file>